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1"/>
  </p:notesMasterIdLst>
  <p:sldIdLst>
    <p:sldId id="256" r:id="rId2"/>
    <p:sldId id="261" r:id="rId3"/>
    <p:sldId id="284" r:id="rId4"/>
    <p:sldId id="285" r:id="rId5"/>
    <p:sldId id="263" r:id="rId6"/>
    <p:sldId id="267" r:id="rId7"/>
    <p:sldId id="268" r:id="rId8"/>
    <p:sldId id="265" r:id="rId9"/>
    <p:sldId id="262" r:id="rId10"/>
    <p:sldId id="264" r:id="rId11"/>
    <p:sldId id="286" r:id="rId12"/>
    <p:sldId id="266" r:id="rId13"/>
    <p:sldId id="258" r:id="rId14"/>
    <p:sldId id="260" r:id="rId15"/>
    <p:sldId id="274" r:id="rId16"/>
    <p:sldId id="275" r:id="rId17"/>
    <p:sldId id="269" r:id="rId18"/>
    <p:sldId id="259" r:id="rId19"/>
    <p:sldId id="278" r:id="rId20"/>
    <p:sldId id="290" r:id="rId21"/>
    <p:sldId id="291" r:id="rId22"/>
    <p:sldId id="292" r:id="rId23"/>
    <p:sldId id="294" r:id="rId24"/>
    <p:sldId id="295" r:id="rId25"/>
    <p:sldId id="297" r:id="rId26"/>
    <p:sldId id="298" r:id="rId27"/>
    <p:sldId id="299" r:id="rId28"/>
    <p:sldId id="300" r:id="rId29"/>
    <p:sldId id="301" r:id="rId30"/>
    <p:sldId id="302" r:id="rId31"/>
    <p:sldId id="288" r:id="rId32"/>
    <p:sldId id="303" r:id="rId33"/>
    <p:sldId id="270" r:id="rId34"/>
    <p:sldId id="277" r:id="rId35"/>
    <p:sldId id="304" r:id="rId36"/>
    <p:sldId id="305" r:id="rId37"/>
    <p:sldId id="287" r:id="rId38"/>
    <p:sldId id="282" r:id="rId39"/>
    <p:sldId id="306"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69" d="100"/>
          <a:sy n="69" d="100"/>
        </p:scale>
        <p:origin x="576" y="6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38CA6-C4D6-48D7-AEDB-2AC80B51C528}" type="datetimeFigureOut">
              <a:rPr lang="en-US" smtClean="0"/>
              <a:t>2/26/2019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DC3B2-AFEA-4977-8C61-B1CAE8420BB8}" type="slidenum">
              <a:rPr lang="en-US" smtClean="0"/>
              <a:t>‹#›</a:t>
            </a:fld>
            <a:endParaRPr lang="en-US"/>
          </a:p>
        </p:txBody>
      </p:sp>
    </p:spTree>
    <p:extLst>
      <p:ext uri="{BB962C8B-B14F-4D97-AF65-F5344CB8AC3E}">
        <p14:creationId xmlns:p14="http://schemas.microsoft.com/office/powerpoint/2010/main" val="90148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or subtract questions appropriate for your audience.</a:t>
            </a:r>
            <a:endParaRPr lang="en-US" dirty="0"/>
          </a:p>
        </p:txBody>
      </p:sp>
      <p:sp>
        <p:nvSpPr>
          <p:cNvPr id="4" name="Slide Number Placeholder 3"/>
          <p:cNvSpPr>
            <a:spLocks noGrp="1"/>
          </p:cNvSpPr>
          <p:nvPr>
            <p:ph type="sldNum" sz="quarter" idx="10"/>
          </p:nvPr>
        </p:nvSpPr>
        <p:spPr/>
        <p:txBody>
          <a:bodyPr/>
          <a:lstStyle/>
          <a:p>
            <a:fld id="{015DC3B2-AFEA-4977-8C61-B1CAE8420BB8}" type="slidenum">
              <a:rPr lang="en-US" smtClean="0"/>
              <a:t>3</a:t>
            </a:fld>
            <a:endParaRPr lang="en-US"/>
          </a:p>
        </p:txBody>
      </p:sp>
    </p:spTree>
    <p:extLst>
      <p:ext uri="{BB962C8B-B14F-4D97-AF65-F5344CB8AC3E}">
        <p14:creationId xmlns:p14="http://schemas.microsoft.com/office/powerpoint/2010/main" val="2611623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the flashcards</a:t>
            </a:r>
            <a:r>
              <a:rPr lang="en-US" baseline="0" dirty="0" smtClean="0"/>
              <a:t> in the </a:t>
            </a:r>
            <a:r>
              <a:rPr lang="en-US" baseline="0" dirty="0" err="1" smtClean="0"/>
              <a:t>drawthelinespa</a:t>
            </a:r>
            <a:r>
              <a:rPr lang="en-US" baseline="0" dirty="0" smtClean="0"/>
              <a:t> Teacher Toolkit for another method of discussing these topics. https://drawthelinespa.org/teacher-toolkit/teacher-toolkit-nu/teacher-toolkit-basic</a:t>
            </a:r>
            <a:endParaRPr lang="en-US" dirty="0"/>
          </a:p>
        </p:txBody>
      </p:sp>
      <p:sp>
        <p:nvSpPr>
          <p:cNvPr id="4" name="Slide Number Placeholder 3"/>
          <p:cNvSpPr>
            <a:spLocks noGrp="1"/>
          </p:cNvSpPr>
          <p:nvPr>
            <p:ph type="sldNum" sz="quarter" idx="10"/>
          </p:nvPr>
        </p:nvSpPr>
        <p:spPr/>
        <p:txBody>
          <a:bodyPr/>
          <a:lstStyle/>
          <a:p>
            <a:fld id="{015DC3B2-AFEA-4977-8C61-B1CAE8420BB8}" type="slidenum">
              <a:rPr lang="en-US" smtClean="0"/>
              <a:t>13</a:t>
            </a:fld>
            <a:endParaRPr lang="en-US"/>
          </a:p>
        </p:txBody>
      </p:sp>
    </p:spTree>
    <p:extLst>
      <p:ext uri="{BB962C8B-B14F-4D97-AF65-F5344CB8AC3E}">
        <p14:creationId xmlns:p14="http://schemas.microsoft.com/office/powerpoint/2010/main" val="3622504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2010 Utah case study:</a:t>
            </a:r>
            <a:r>
              <a:rPr lang="en-US" baseline="0" dirty="0" smtClean="0"/>
              <a:t> https://www.esri.com/en-us/arcgis/products/esri-redistricting/overview/redistricting-utah-case-study.  Review issues in Wisconsin: https://www.wisdc.org/reforms/support-fair-voting-maps.  Does gerrymandering only take place at the federal level or can it happen at the state and local levels as well?</a:t>
            </a:r>
            <a:endParaRPr lang="en-US" dirty="0"/>
          </a:p>
        </p:txBody>
      </p:sp>
      <p:sp>
        <p:nvSpPr>
          <p:cNvPr id="4" name="Slide Number Placeholder 3"/>
          <p:cNvSpPr>
            <a:spLocks noGrp="1"/>
          </p:cNvSpPr>
          <p:nvPr>
            <p:ph type="sldNum" sz="quarter" idx="10"/>
          </p:nvPr>
        </p:nvSpPr>
        <p:spPr/>
        <p:txBody>
          <a:bodyPr/>
          <a:lstStyle/>
          <a:p>
            <a:fld id="{015DC3B2-AFEA-4977-8C61-B1CAE8420BB8}" type="slidenum">
              <a:rPr lang="en-US" smtClean="0"/>
              <a:t>14</a:t>
            </a:fld>
            <a:endParaRPr lang="en-US"/>
          </a:p>
        </p:txBody>
      </p:sp>
    </p:spTree>
    <p:extLst>
      <p:ext uri="{BB962C8B-B14F-4D97-AF65-F5344CB8AC3E}">
        <p14:creationId xmlns:p14="http://schemas.microsoft.com/office/powerpoint/2010/main" val="3873670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people must be</a:t>
            </a:r>
            <a:r>
              <a:rPr lang="en-US" baseline="0" dirty="0" smtClean="0"/>
              <a:t> counted in order to determine representation.</a:t>
            </a:r>
            <a:endParaRPr lang="en-US" dirty="0"/>
          </a:p>
        </p:txBody>
      </p:sp>
      <p:sp>
        <p:nvSpPr>
          <p:cNvPr id="4" name="Slide Number Placeholder 3"/>
          <p:cNvSpPr>
            <a:spLocks noGrp="1"/>
          </p:cNvSpPr>
          <p:nvPr>
            <p:ph type="sldNum" sz="quarter" idx="10"/>
          </p:nvPr>
        </p:nvSpPr>
        <p:spPr/>
        <p:txBody>
          <a:bodyPr/>
          <a:lstStyle/>
          <a:p>
            <a:fld id="{015DC3B2-AFEA-4977-8C61-B1CAE8420BB8}" type="slidenum">
              <a:rPr lang="en-US" smtClean="0"/>
              <a:t>15</a:t>
            </a:fld>
            <a:endParaRPr lang="en-US"/>
          </a:p>
        </p:txBody>
      </p:sp>
    </p:spTree>
    <p:extLst>
      <p:ext uri="{BB962C8B-B14F-4D97-AF65-F5344CB8AC3E}">
        <p14:creationId xmlns:p14="http://schemas.microsoft.com/office/powerpoint/2010/main" val="233234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it has always been done is not necessarily</a:t>
            </a:r>
            <a:r>
              <a:rPr lang="en-US" baseline="0" dirty="0" smtClean="0"/>
              <a:t> best for going forward.  If this topic is of interest to your audience, suggest several resources for examining alternative voting systems.  It would be particularly beneficial to read information from other </a:t>
            </a:r>
            <a:r>
              <a:rPr lang="en-US" baseline="0" dirty="0" err="1" smtClean="0"/>
              <a:t>countires</a:t>
            </a:r>
            <a:r>
              <a:rPr lang="en-US" baseline="0" dirty="0" smtClean="0"/>
              <a:t>.</a:t>
            </a:r>
            <a:endParaRPr lang="en-US" dirty="0" smtClean="0"/>
          </a:p>
          <a:p>
            <a:r>
              <a:rPr lang="en-US" dirty="0" smtClean="0"/>
              <a:t>http://www.ncsl.org/research/elections-and-campaigns/alternative-voting-systems.aspx</a:t>
            </a:r>
          </a:p>
          <a:p>
            <a:r>
              <a:rPr lang="en-US" dirty="0" smtClean="0"/>
              <a:t>https://www.fairvote.org/types_of_voting_systems</a:t>
            </a:r>
          </a:p>
          <a:p>
            <a:r>
              <a:rPr lang="en-US" dirty="0" smtClean="0"/>
              <a:t>https://www.electoral-reform.org.uk/voting-systems/</a:t>
            </a:r>
          </a:p>
          <a:p>
            <a:r>
              <a:rPr lang="en-US" dirty="0" smtClean="0"/>
              <a:t>https://ottawacitizen.com/opinion/columnists/electoral-reform-five-different-voting-systems-at-a-glance</a:t>
            </a:r>
            <a:endParaRPr lang="en-US" dirty="0"/>
          </a:p>
        </p:txBody>
      </p:sp>
      <p:sp>
        <p:nvSpPr>
          <p:cNvPr id="4" name="Slide Number Placeholder 3"/>
          <p:cNvSpPr>
            <a:spLocks noGrp="1"/>
          </p:cNvSpPr>
          <p:nvPr>
            <p:ph type="sldNum" sz="quarter" idx="10"/>
          </p:nvPr>
        </p:nvSpPr>
        <p:spPr/>
        <p:txBody>
          <a:bodyPr/>
          <a:lstStyle/>
          <a:p>
            <a:fld id="{015DC3B2-AFEA-4977-8C61-B1CAE8420BB8}" type="slidenum">
              <a:rPr lang="en-US" smtClean="0"/>
              <a:t>16</a:t>
            </a:fld>
            <a:endParaRPr lang="en-US"/>
          </a:p>
        </p:txBody>
      </p:sp>
    </p:spTree>
    <p:extLst>
      <p:ext uri="{BB962C8B-B14F-4D97-AF65-F5344CB8AC3E}">
        <p14:creationId xmlns:p14="http://schemas.microsoft.com/office/powerpoint/2010/main" val="1163012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additional details and up-to-date decisions, investigate</a:t>
            </a:r>
            <a:r>
              <a:rPr lang="en-US" baseline="0" dirty="0" smtClean="0"/>
              <a:t> these resources:</a:t>
            </a:r>
            <a:endParaRPr lang="en-US" dirty="0" smtClean="0"/>
          </a:p>
          <a:p>
            <a:r>
              <a:rPr lang="en-US" dirty="0" smtClean="0"/>
              <a:t>http://www.ncsl.org/research/redistricting/redistricting-and-the-supreme-court-the-most-significant-cases.aspx</a:t>
            </a:r>
          </a:p>
          <a:p>
            <a:r>
              <a:rPr lang="en-US" dirty="0" smtClean="0"/>
              <a:t>https://constitutioncenter.org/learn/educational-resources/</a:t>
            </a:r>
          </a:p>
          <a:p>
            <a:r>
              <a:rPr lang="en-US" dirty="0" smtClean="0"/>
              <a:t>https://www.brennancenter.org/issues/redistricting</a:t>
            </a:r>
            <a:endParaRPr lang="en-US" dirty="0"/>
          </a:p>
        </p:txBody>
      </p:sp>
      <p:sp>
        <p:nvSpPr>
          <p:cNvPr id="4" name="Slide Number Placeholder 3"/>
          <p:cNvSpPr>
            <a:spLocks noGrp="1"/>
          </p:cNvSpPr>
          <p:nvPr>
            <p:ph type="sldNum" sz="quarter" idx="10"/>
          </p:nvPr>
        </p:nvSpPr>
        <p:spPr/>
        <p:txBody>
          <a:bodyPr/>
          <a:lstStyle/>
          <a:p>
            <a:fld id="{015DC3B2-AFEA-4977-8C61-B1CAE8420BB8}" type="slidenum">
              <a:rPr lang="en-US" smtClean="0"/>
              <a:t>17</a:t>
            </a:fld>
            <a:endParaRPr lang="en-US"/>
          </a:p>
        </p:txBody>
      </p:sp>
    </p:spTree>
    <p:extLst>
      <p:ext uri="{BB962C8B-B14F-4D97-AF65-F5344CB8AC3E}">
        <p14:creationId xmlns:p14="http://schemas.microsoft.com/office/powerpoint/2010/main" val="4182723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lgn="r" eaLnBrk="1" hangingPunct="1">
              <a:spcBef>
                <a:spcPct val="0"/>
              </a:spcBef>
            </a:pPr>
            <a:fld id="{BCAFF087-4D2F-FB43-85E9-D0EDF19AF57D}" type="slidenum">
              <a:rPr lang="en-US" altLang="en-US">
                <a:ea typeface="ヒラギノ角ゴ Pro W3" charset="-128"/>
              </a:rPr>
              <a:pPr algn="r" eaLnBrk="1" hangingPunct="1">
                <a:spcBef>
                  <a:spcPct val="0"/>
                </a:spcBef>
              </a:pPr>
              <a:t>20</a:t>
            </a:fld>
            <a:endParaRPr lang="en-US" altLang="en-US">
              <a:ea typeface="ヒラギノ角ゴ Pro W3" charset="-128"/>
            </a:endParaRPr>
          </a:p>
        </p:txBody>
      </p:sp>
      <p:sp>
        <p:nvSpPr>
          <p:cNvPr id="29698" name="Rectangle 2"/>
          <p:cNvSpPr>
            <a:spLocks noGrp="1" noRot="1" noChangeAspect="1" noChangeArrowheads="1" noTextEdit="1"/>
          </p:cNvSpPr>
          <p:nvPr>
            <p:ph type="sldImg"/>
          </p:nvPr>
        </p:nvSpPr>
        <p:spPr>
          <a:xfrm>
            <a:off x="381000" y="685800"/>
            <a:ext cx="6096000" cy="3429000"/>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Arial" charset="0"/>
              <a:ea typeface="MS PGothic" charset="-128"/>
            </a:endParaRPr>
          </a:p>
        </p:txBody>
      </p:sp>
    </p:spTree>
    <p:extLst>
      <p:ext uri="{BB962C8B-B14F-4D97-AF65-F5344CB8AC3E}">
        <p14:creationId xmlns:p14="http://schemas.microsoft.com/office/powerpoint/2010/main" val="775893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lgn="r" eaLnBrk="1" hangingPunct="1">
              <a:spcBef>
                <a:spcPct val="0"/>
              </a:spcBef>
            </a:pPr>
            <a:fld id="{BCAFF087-4D2F-FB43-85E9-D0EDF19AF57D}" type="slidenum">
              <a:rPr lang="en-US" altLang="en-US">
                <a:ea typeface="ヒラギノ角ゴ Pro W3" charset="-128"/>
              </a:rPr>
              <a:pPr algn="r" eaLnBrk="1" hangingPunct="1">
                <a:spcBef>
                  <a:spcPct val="0"/>
                </a:spcBef>
              </a:pPr>
              <a:t>21</a:t>
            </a:fld>
            <a:endParaRPr lang="en-US" altLang="en-US">
              <a:ea typeface="ヒラギノ角ゴ Pro W3" charset="-128"/>
            </a:endParaRPr>
          </a:p>
        </p:txBody>
      </p:sp>
      <p:sp>
        <p:nvSpPr>
          <p:cNvPr id="29698" name="Rectangle 2"/>
          <p:cNvSpPr>
            <a:spLocks noGrp="1" noRot="1" noChangeAspect="1" noChangeArrowheads="1" noTextEdit="1"/>
          </p:cNvSpPr>
          <p:nvPr>
            <p:ph type="sldImg"/>
          </p:nvPr>
        </p:nvSpPr>
        <p:spPr>
          <a:xfrm>
            <a:off x="381000" y="685800"/>
            <a:ext cx="6096000" cy="3429000"/>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Arial" charset="0"/>
              <a:ea typeface="MS PGothic" charset="-128"/>
            </a:endParaRPr>
          </a:p>
        </p:txBody>
      </p:sp>
    </p:spTree>
    <p:extLst>
      <p:ext uri="{BB962C8B-B14F-4D97-AF65-F5344CB8AC3E}">
        <p14:creationId xmlns:p14="http://schemas.microsoft.com/office/powerpoint/2010/main" val="904307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lgn="r" eaLnBrk="1" hangingPunct="1">
              <a:spcBef>
                <a:spcPct val="0"/>
              </a:spcBef>
            </a:pPr>
            <a:fld id="{BCAFF087-4D2F-FB43-85E9-D0EDF19AF57D}" type="slidenum">
              <a:rPr lang="en-US" altLang="en-US">
                <a:ea typeface="ヒラギノ角ゴ Pro W3" charset="-128"/>
              </a:rPr>
              <a:pPr algn="r" eaLnBrk="1" hangingPunct="1">
                <a:spcBef>
                  <a:spcPct val="0"/>
                </a:spcBef>
              </a:pPr>
              <a:t>22</a:t>
            </a:fld>
            <a:endParaRPr lang="en-US" altLang="en-US">
              <a:ea typeface="ヒラギノ角ゴ Pro W3" charset="-128"/>
            </a:endParaRPr>
          </a:p>
        </p:txBody>
      </p:sp>
      <p:sp>
        <p:nvSpPr>
          <p:cNvPr id="29698" name="Rectangle 2"/>
          <p:cNvSpPr>
            <a:spLocks noGrp="1" noRot="1" noChangeAspect="1" noChangeArrowheads="1" noTextEdit="1"/>
          </p:cNvSpPr>
          <p:nvPr>
            <p:ph type="sldImg"/>
          </p:nvPr>
        </p:nvSpPr>
        <p:spPr>
          <a:xfrm>
            <a:off x="381000" y="685800"/>
            <a:ext cx="6096000" cy="3429000"/>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Arial" charset="0"/>
              <a:ea typeface="MS PGothic" charset="-128"/>
            </a:endParaRPr>
          </a:p>
        </p:txBody>
      </p:sp>
    </p:spTree>
    <p:extLst>
      <p:ext uri="{BB962C8B-B14F-4D97-AF65-F5344CB8AC3E}">
        <p14:creationId xmlns:p14="http://schemas.microsoft.com/office/powerpoint/2010/main" val="4069523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lgn="r" eaLnBrk="1" hangingPunct="1">
              <a:spcBef>
                <a:spcPct val="0"/>
              </a:spcBef>
            </a:pPr>
            <a:fld id="{BCAFF087-4D2F-FB43-85E9-D0EDF19AF57D}" type="slidenum">
              <a:rPr lang="en-US" altLang="en-US">
                <a:ea typeface="ヒラギノ角ゴ Pro W3" charset="-128"/>
              </a:rPr>
              <a:pPr algn="r" eaLnBrk="1" hangingPunct="1">
                <a:spcBef>
                  <a:spcPct val="0"/>
                </a:spcBef>
              </a:pPr>
              <a:t>23</a:t>
            </a:fld>
            <a:endParaRPr lang="en-US" altLang="en-US">
              <a:ea typeface="ヒラギノ角ゴ Pro W3" charset="-128"/>
            </a:endParaRPr>
          </a:p>
        </p:txBody>
      </p:sp>
      <p:sp>
        <p:nvSpPr>
          <p:cNvPr id="29698" name="Rectangle 2"/>
          <p:cNvSpPr>
            <a:spLocks noGrp="1" noRot="1" noChangeAspect="1" noChangeArrowheads="1" noTextEdit="1"/>
          </p:cNvSpPr>
          <p:nvPr>
            <p:ph type="sldImg"/>
          </p:nvPr>
        </p:nvSpPr>
        <p:spPr>
          <a:xfrm>
            <a:off x="381000" y="685800"/>
            <a:ext cx="6096000" cy="3429000"/>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altLang="en-US" dirty="0" smtClean="0">
                <a:latin typeface="Arial" charset="0"/>
                <a:ea typeface="MS PGothic" charset="-128"/>
              </a:rPr>
              <a:t>For more information about the artist, visit: https://www.wral.com/with-paper-and-ink-jina-valentine-delves-below-the-surface/16772189/</a:t>
            </a:r>
            <a:endParaRPr lang="en-US" altLang="en-US" dirty="0">
              <a:latin typeface="Arial" charset="0"/>
              <a:ea typeface="MS PGothic" charset="-128"/>
            </a:endParaRPr>
          </a:p>
        </p:txBody>
      </p:sp>
    </p:spTree>
    <p:extLst>
      <p:ext uri="{BB962C8B-B14F-4D97-AF65-F5344CB8AC3E}">
        <p14:creationId xmlns:p14="http://schemas.microsoft.com/office/powerpoint/2010/main" val="780639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lgn="r" eaLnBrk="1" hangingPunct="1">
              <a:spcBef>
                <a:spcPct val="0"/>
              </a:spcBef>
            </a:pPr>
            <a:fld id="{BCAFF087-4D2F-FB43-85E9-D0EDF19AF57D}" type="slidenum">
              <a:rPr lang="en-US" altLang="en-US">
                <a:ea typeface="ヒラギノ角ゴ Pro W3" charset="-128"/>
              </a:rPr>
              <a:pPr algn="r" eaLnBrk="1" hangingPunct="1">
                <a:spcBef>
                  <a:spcPct val="0"/>
                </a:spcBef>
              </a:pPr>
              <a:t>24</a:t>
            </a:fld>
            <a:endParaRPr lang="en-US" altLang="en-US">
              <a:ea typeface="ヒラギノ角ゴ Pro W3" charset="-128"/>
            </a:endParaRPr>
          </a:p>
        </p:txBody>
      </p:sp>
      <p:sp>
        <p:nvSpPr>
          <p:cNvPr id="29698" name="Rectangle 2"/>
          <p:cNvSpPr>
            <a:spLocks noGrp="1" noRot="1" noChangeAspect="1" noChangeArrowheads="1" noTextEdit="1"/>
          </p:cNvSpPr>
          <p:nvPr>
            <p:ph type="sldImg"/>
          </p:nvPr>
        </p:nvSpPr>
        <p:spPr>
          <a:xfrm>
            <a:off x="381000" y="685800"/>
            <a:ext cx="6096000" cy="3429000"/>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altLang="en-US" dirty="0" smtClean="0">
                <a:latin typeface="Arial" charset="0"/>
                <a:ea typeface="MS PGothic" charset="-128"/>
              </a:rPr>
              <a:t>For more details about how to interpret primary sources, visit the Arizona Geographic Alliance</a:t>
            </a:r>
            <a:r>
              <a:rPr lang="en-US" altLang="en-US" baseline="0" dirty="0" smtClean="0">
                <a:latin typeface="Arial" charset="0"/>
                <a:ea typeface="MS PGothic" charset="-128"/>
              </a:rPr>
              <a:t> website</a:t>
            </a:r>
            <a:r>
              <a:rPr lang="en-US" altLang="en-US" dirty="0" smtClean="0">
                <a:latin typeface="Arial" charset="0"/>
                <a:ea typeface="MS PGothic" charset="-128"/>
              </a:rPr>
              <a:t>: https://geoalliance.asu.edu/geolens.  Examine the original newspaper with </a:t>
            </a:r>
            <a:r>
              <a:rPr lang="en-US" altLang="en-US" baseline="0" dirty="0" smtClean="0">
                <a:latin typeface="Arial" charset="0"/>
                <a:ea typeface="MS PGothic" charset="-128"/>
              </a:rPr>
              <a:t>this cartoon: https://blogs.loc.gov/law/2017/02/elbridge-gerry-and-the-monstrous-gerrymander/</a:t>
            </a:r>
            <a:endParaRPr lang="en-US" altLang="en-US" dirty="0">
              <a:latin typeface="Arial" charset="0"/>
              <a:ea typeface="MS PGothic" charset="-128"/>
            </a:endParaRPr>
          </a:p>
        </p:txBody>
      </p:sp>
    </p:spTree>
    <p:extLst>
      <p:ext uri="{BB962C8B-B14F-4D97-AF65-F5344CB8AC3E}">
        <p14:creationId xmlns:p14="http://schemas.microsoft.com/office/powerpoint/2010/main" val="393564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a</a:t>
            </a:r>
            <a:r>
              <a:rPr lang="en-US" baseline="0" dirty="0" smtClean="0"/>
              <a:t> map appropriate to your audience and location.</a:t>
            </a:r>
            <a:endParaRPr lang="en-US" dirty="0"/>
          </a:p>
        </p:txBody>
      </p:sp>
      <p:sp>
        <p:nvSpPr>
          <p:cNvPr id="4" name="Slide Number Placeholder 3"/>
          <p:cNvSpPr>
            <a:spLocks noGrp="1"/>
          </p:cNvSpPr>
          <p:nvPr>
            <p:ph type="sldNum" sz="quarter" idx="10"/>
          </p:nvPr>
        </p:nvSpPr>
        <p:spPr/>
        <p:txBody>
          <a:bodyPr/>
          <a:lstStyle/>
          <a:p>
            <a:fld id="{015DC3B2-AFEA-4977-8C61-B1CAE8420BB8}" type="slidenum">
              <a:rPr lang="en-US" smtClean="0"/>
              <a:t>4</a:t>
            </a:fld>
            <a:endParaRPr lang="en-US"/>
          </a:p>
        </p:txBody>
      </p:sp>
    </p:spTree>
    <p:extLst>
      <p:ext uri="{BB962C8B-B14F-4D97-AF65-F5344CB8AC3E}">
        <p14:creationId xmlns:p14="http://schemas.microsoft.com/office/powerpoint/2010/main" val="644489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lgn="r" eaLnBrk="1" hangingPunct="1">
              <a:spcBef>
                <a:spcPct val="0"/>
              </a:spcBef>
            </a:pPr>
            <a:fld id="{BCAFF087-4D2F-FB43-85E9-D0EDF19AF57D}" type="slidenum">
              <a:rPr lang="en-US" altLang="en-US">
                <a:ea typeface="ヒラギノ角ゴ Pro W3" charset="-128"/>
              </a:rPr>
              <a:pPr algn="r" eaLnBrk="1" hangingPunct="1">
                <a:spcBef>
                  <a:spcPct val="0"/>
                </a:spcBef>
              </a:pPr>
              <a:t>25</a:t>
            </a:fld>
            <a:endParaRPr lang="en-US" altLang="en-US">
              <a:ea typeface="ヒラギノ角ゴ Pro W3" charset="-128"/>
            </a:endParaRPr>
          </a:p>
        </p:txBody>
      </p:sp>
      <p:sp>
        <p:nvSpPr>
          <p:cNvPr id="29698" name="Rectangle 2"/>
          <p:cNvSpPr>
            <a:spLocks noGrp="1" noRot="1" noChangeAspect="1" noChangeArrowheads="1" noTextEdit="1"/>
          </p:cNvSpPr>
          <p:nvPr>
            <p:ph type="sldImg"/>
          </p:nvPr>
        </p:nvSpPr>
        <p:spPr>
          <a:xfrm>
            <a:off x="381000" y="685800"/>
            <a:ext cx="6096000" cy="3429000"/>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Arial" charset="0"/>
              <a:ea typeface="MS PGothic" charset="-128"/>
            </a:endParaRPr>
          </a:p>
        </p:txBody>
      </p:sp>
    </p:spTree>
    <p:extLst>
      <p:ext uri="{BB962C8B-B14F-4D97-AF65-F5344CB8AC3E}">
        <p14:creationId xmlns:p14="http://schemas.microsoft.com/office/powerpoint/2010/main" val="3264732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lgn="r" eaLnBrk="1" hangingPunct="1">
              <a:spcBef>
                <a:spcPct val="0"/>
              </a:spcBef>
            </a:pPr>
            <a:fld id="{BCAFF087-4D2F-FB43-85E9-D0EDF19AF57D}" type="slidenum">
              <a:rPr lang="en-US" altLang="en-US">
                <a:ea typeface="ヒラギノ角ゴ Pro W3" charset="-128"/>
              </a:rPr>
              <a:pPr algn="r" eaLnBrk="1" hangingPunct="1">
                <a:spcBef>
                  <a:spcPct val="0"/>
                </a:spcBef>
              </a:pPr>
              <a:t>26</a:t>
            </a:fld>
            <a:endParaRPr lang="en-US" altLang="en-US">
              <a:ea typeface="ヒラギノ角ゴ Pro W3" charset="-128"/>
            </a:endParaRPr>
          </a:p>
        </p:txBody>
      </p:sp>
      <p:sp>
        <p:nvSpPr>
          <p:cNvPr id="29698" name="Rectangle 2"/>
          <p:cNvSpPr>
            <a:spLocks noGrp="1" noRot="1" noChangeAspect="1" noChangeArrowheads="1" noTextEdit="1"/>
          </p:cNvSpPr>
          <p:nvPr>
            <p:ph type="sldImg"/>
          </p:nvPr>
        </p:nvSpPr>
        <p:spPr>
          <a:xfrm>
            <a:off x="381000" y="685800"/>
            <a:ext cx="6096000" cy="3429000"/>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Arial" charset="0"/>
              <a:ea typeface="MS PGothic" charset="-128"/>
            </a:endParaRPr>
          </a:p>
        </p:txBody>
      </p:sp>
    </p:spTree>
    <p:extLst>
      <p:ext uri="{BB962C8B-B14F-4D97-AF65-F5344CB8AC3E}">
        <p14:creationId xmlns:p14="http://schemas.microsoft.com/office/powerpoint/2010/main" val="1836137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information as a starting point for</a:t>
            </a:r>
            <a:r>
              <a:rPr lang="en-US" baseline="0" dirty="0" smtClean="0"/>
              <a:t> additional discussion about the positive and negative effects of drawing electoral district lines with a particular purpose in mind.</a:t>
            </a:r>
            <a:endParaRPr lang="en-US" dirty="0"/>
          </a:p>
        </p:txBody>
      </p:sp>
      <p:sp>
        <p:nvSpPr>
          <p:cNvPr id="4" name="Slide Number Placeholder 3"/>
          <p:cNvSpPr>
            <a:spLocks noGrp="1"/>
          </p:cNvSpPr>
          <p:nvPr>
            <p:ph type="sldNum" sz="quarter" idx="10"/>
          </p:nvPr>
        </p:nvSpPr>
        <p:spPr/>
        <p:txBody>
          <a:bodyPr/>
          <a:lstStyle/>
          <a:p>
            <a:fld id="{015DC3B2-AFEA-4977-8C61-B1CAE8420BB8}" type="slidenum">
              <a:rPr lang="en-US" smtClean="0"/>
              <a:t>27</a:t>
            </a:fld>
            <a:endParaRPr lang="en-US"/>
          </a:p>
        </p:txBody>
      </p:sp>
    </p:spTree>
    <p:extLst>
      <p:ext uri="{BB962C8B-B14F-4D97-AF65-F5344CB8AC3E}">
        <p14:creationId xmlns:p14="http://schemas.microsoft.com/office/powerpoint/2010/main" val="1251266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DC3B2-AFEA-4977-8C61-B1CAE8420BB8}" type="slidenum">
              <a:rPr lang="en-US" smtClean="0"/>
              <a:t>28</a:t>
            </a:fld>
            <a:endParaRPr lang="en-US"/>
          </a:p>
        </p:txBody>
      </p:sp>
    </p:spTree>
    <p:extLst>
      <p:ext uri="{BB962C8B-B14F-4D97-AF65-F5344CB8AC3E}">
        <p14:creationId xmlns:p14="http://schemas.microsoft.com/office/powerpoint/2010/main" val="328708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lgn="r" eaLnBrk="1" hangingPunct="1">
              <a:spcBef>
                <a:spcPct val="0"/>
              </a:spcBef>
            </a:pPr>
            <a:fld id="{BCAFF087-4D2F-FB43-85E9-D0EDF19AF57D}" type="slidenum">
              <a:rPr lang="en-US" altLang="en-US">
                <a:ea typeface="ヒラギノ角ゴ Pro W3" charset="-128"/>
              </a:rPr>
              <a:pPr algn="r" eaLnBrk="1" hangingPunct="1">
                <a:spcBef>
                  <a:spcPct val="0"/>
                </a:spcBef>
              </a:pPr>
              <a:t>29</a:t>
            </a:fld>
            <a:endParaRPr lang="en-US" altLang="en-US">
              <a:ea typeface="ヒラギノ角ゴ Pro W3" charset="-128"/>
            </a:endParaRPr>
          </a:p>
        </p:txBody>
      </p:sp>
      <p:sp>
        <p:nvSpPr>
          <p:cNvPr id="29698" name="Rectangle 2"/>
          <p:cNvSpPr>
            <a:spLocks noGrp="1" noRot="1" noChangeAspect="1" noChangeArrowheads="1" noTextEdit="1"/>
          </p:cNvSpPr>
          <p:nvPr>
            <p:ph type="sldImg"/>
          </p:nvPr>
        </p:nvSpPr>
        <p:spPr>
          <a:xfrm>
            <a:off x="381000" y="685800"/>
            <a:ext cx="6096000" cy="3429000"/>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altLang="en-US" dirty="0" smtClean="0">
                <a:latin typeface="Arial" charset="0"/>
                <a:ea typeface="MS PGothic" charset="-128"/>
              </a:rPr>
              <a:t>Substitute</a:t>
            </a:r>
            <a:r>
              <a:rPr lang="en-US" altLang="en-US" baseline="0" dirty="0" smtClean="0">
                <a:latin typeface="Arial" charset="0"/>
                <a:ea typeface="MS PGothic" charset="-128"/>
              </a:rPr>
              <a:t> your state as appropriate.  This is an opportunity to discuss the value of using an inset map. https://definedterm.com/inset_map</a:t>
            </a:r>
            <a:endParaRPr lang="en-US" altLang="en-US" dirty="0">
              <a:latin typeface="Arial" charset="0"/>
              <a:ea typeface="MS PGothic" charset="-128"/>
            </a:endParaRPr>
          </a:p>
        </p:txBody>
      </p:sp>
    </p:spTree>
    <p:extLst>
      <p:ext uri="{BB962C8B-B14F-4D97-AF65-F5344CB8AC3E}">
        <p14:creationId xmlns:p14="http://schemas.microsoft.com/office/powerpoint/2010/main" val="2577282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effects</a:t>
            </a:r>
            <a:r>
              <a:rPr lang="en-US" baseline="0" dirty="0" smtClean="0"/>
              <a:t> of social media could also be discussed.</a:t>
            </a:r>
            <a:endParaRPr lang="en-US" dirty="0"/>
          </a:p>
        </p:txBody>
      </p:sp>
      <p:sp>
        <p:nvSpPr>
          <p:cNvPr id="4" name="Slide Number Placeholder 3"/>
          <p:cNvSpPr>
            <a:spLocks noGrp="1"/>
          </p:cNvSpPr>
          <p:nvPr>
            <p:ph type="sldNum" sz="quarter" idx="10"/>
          </p:nvPr>
        </p:nvSpPr>
        <p:spPr/>
        <p:txBody>
          <a:bodyPr/>
          <a:lstStyle/>
          <a:p>
            <a:fld id="{015DC3B2-AFEA-4977-8C61-B1CAE8420BB8}" type="slidenum">
              <a:rPr lang="en-US" smtClean="0"/>
              <a:t>30</a:t>
            </a:fld>
            <a:endParaRPr lang="en-US"/>
          </a:p>
        </p:txBody>
      </p:sp>
    </p:spTree>
    <p:extLst>
      <p:ext uri="{BB962C8B-B14F-4D97-AF65-F5344CB8AC3E}">
        <p14:creationId xmlns:p14="http://schemas.microsoft.com/office/powerpoint/2010/main" val="2689737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lgn="r" eaLnBrk="1" hangingPunct="1">
              <a:spcBef>
                <a:spcPct val="0"/>
              </a:spcBef>
            </a:pPr>
            <a:fld id="{BCAFF087-4D2F-FB43-85E9-D0EDF19AF57D}" type="slidenum">
              <a:rPr lang="en-US" altLang="en-US">
                <a:ea typeface="ヒラギノ角ゴ Pro W3" charset="-128"/>
              </a:rPr>
              <a:pPr algn="r" eaLnBrk="1" hangingPunct="1">
                <a:spcBef>
                  <a:spcPct val="0"/>
                </a:spcBef>
              </a:pPr>
              <a:t>32</a:t>
            </a:fld>
            <a:endParaRPr lang="en-US" altLang="en-US">
              <a:ea typeface="ヒラギノ角ゴ Pro W3" charset="-128"/>
            </a:endParaRPr>
          </a:p>
        </p:txBody>
      </p:sp>
      <p:sp>
        <p:nvSpPr>
          <p:cNvPr id="29698" name="Rectangle 2"/>
          <p:cNvSpPr>
            <a:spLocks noGrp="1" noRot="1" noChangeAspect="1" noChangeArrowheads="1" noTextEdit="1"/>
          </p:cNvSpPr>
          <p:nvPr>
            <p:ph type="sldImg"/>
          </p:nvPr>
        </p:nvSpPr>
        <p:spPr>
          <a:xfrm>
            <a:off x="381000" y="685800"/>
            <a:ext cx="6096000" cy="3429000"/>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Franklin Gothic Book" panose="020B0503020102020204" pitchFamily="34" charset="0"/>
              </a:rPr>
              <a:t>Discuss</a:t>
            </a:r>
            <a:r>
              <a:rPr lang="en-US" sz="1200" b="0" baseline="0" dirty="0" smtClean="0">
                <a:latin typeface="Franklin Gothic Book" panose="020B0503020102020204" pitchFamily="34" charset="0"/>
              </a:rPr>
              <a:t> how m</a:t>
            </a:r>
            <a:r>
              <a:rPr lang="en-US" sz="1200" b="0" dirty="0" smtClean="0">
                <a:latin typeface="Franklin Gothic Book" panose="020B0503020102020204" pitchFamily="34" charset="0"/>
              </a:rPr>
              <a:t>any experts believe that gerrymandering has contributed to the extreme polarization between political parties today because gerrymandering diminishes the influence of moderates.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Franklin Gothic Book" panose="020B0503020102020204" pitchFamily="34" charset="0"/>
              </a:rPr>
              <a:t>https://www.brookings.edu/blog/brookings-now/2017/07/06/a-primer-on-gerrymandering-and-political-polarization/</a:t>
            </a:r>
          </a:p>
        </p:txBody>
      </p:sp>
    </p:spTree>
    <p:extLst>
      <p:ext uri="{BB962C8B-B14F-4D97-AF65-F5344CB8AC3E}">
        <p14:creationId xmlns:p14="http://schemas.microsoft.com/office/powerpoint/2010/main" val="2539654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resources devoted to this topic.  If audience</a:t>
            </a:r>
            <a:r>
              <a:rPr lang="en-US" baseline="0" dirty="0" smtClean="0"/>
              <a:t> members are interested in exploring these materials, suggest these websites.</a:t>
            </a:r>
            <a:endParaRPr lang="en-US" dirty="0" smtClean="0"/>
          </a:p>
          <a:p>
            <a:r>
              <a:rPr lang="en-US" dirty="0" smtClean="0"/>
              <a:t>https://mggg.org/</a:t>
            </a:r>
          </a:p>
          <a:p>
            <a:r>
              <a:rPr lang="en-US" dirty="0" smtClean="0"/>
              <a:t>https://www.ams.org/publicoutreach/mathmoments/mm132-gerrymandering-podcast</a:t>
            </a:r>
          </a:p>
          <a:p>
            <a:r>
              <a:rPr lang="en-US" dirty="0" smtClean="0"/>
              <a:t>https://sinews.siam.org/</a:t>
            </a:r>
            <a:endParaRPr lang="en-US" dirty="0"/>
          </a:p>
        </p:txBody>
      </p:sp>
      <p:sp>
        <p:nvSpPr>
          <p:cNvPr id="4" name="Slide Number Placeholder 3"/>
          <p:cNvSpPr>
            <a:spLocks noGrp="1"/>
          </p:cNvSpPr>
          <p:nvPr>
            <p:ph type="sldNum" sz="quarter" idx="10"/>
          </p:nvPr>
        </p:nvSpPr>
        <p:spPr/>
        <p:txBody>
          <a:bodyPr/>
          <a:lstStyle/>
          <a:p>
            <a:fld id="{015DC3B2-AFEA-4977-8C61-B1CAE8420BB8}" type="slidenum">
              <a:rPr lang="en-US" smtClean="0"/>
              <a:t>33</a:t>
            </a:fld>
            <a:endParaRPr lang="en-US"/>
          </a:p>
        </p:txBody>
      </p:sp>
    </p:spTree>
    <p:extLst>
      <p:ext uri="{BB962C8B-B14F-4D97-AF65-F5344CB8AC3E}">
        <p14:creationId xmlns:p14="http://schemas.microsoft.com/office/powerpoint/2010/main" val="916894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the importance of understanding on-line</a:t>
            </a:r>
            <a:r>
              <a:rPr lang="en-US" baseline="0" dirty="0" smtClean="0"/>
              <a:t> mapping technologies.   There is no objective test or analysis at this time for identifying a gerrymandered district.</a:t>
            </a:r>
            <a:endParaRPr lang="en-US" dirty="0"/>
          </a:p>
        </p:txBody>
      </p:sp>
      <p:sp>
        <p:nvSpPr>
          <p:cNvPr id="4" name="Slide Number Placeholder 3"/>
          <p:cNvSpPr>
            <a:spLocks noGrp="1"/>
          </p:cNvSpPr>
          <p:nvPr>
            <p:ph type="sldNum" sz="quarter" idx="10"/>
          </p:nvPr>
        </p:nvSpPr>
        <p:spPr/>
        <p:txBody>
          <a:bodyPr/>
          <a:lstStyle/>
          <a:p>
            <a:fld id="{015DC3B2-AFEA-4977-8C61-B1CAE8420BB8}" type="slidenum">
              <a:rPr lang="en-US" smtClean="0"/>
              <a:t>34</a:t>
            </a:fld>
            <a:endParaRPr lang="en-US"/>
          </a:p>
        </p:txBody>
      </p:sp>
    </p:spTree>
    <p:extLst>
      <p:ext uri="{BB962C8B-B14F-4D97-AF65-F5344CB8AC3E}">
        <p14:creationId xmlns:p14="http://schemas.microsoft.com/office/powerpoint/2010/main" val="294099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lgn="r" eaLnBrk="1" hangingPunct="1">
              <a:spcBef>
                <a:spcPct val="0"/>
              </a:spcBef>
            </a:pPr>
            <a:fld id="{BCAFF087-4D2F-FB43-85E9-D0EDF19AF57D}" type="slidenum">
              <a:rPr lang="en-US" altLang="en-US">
                <a:ea typeface="ヒラギノ角ゴ Pro W3" charset="-128"/>
              </a:rPr>
              <a:pPr algn="r" eaLnBrk="1" hangingPunct="1">
                <a:spcBef>
                  <a:spcPct val="0"/>
                </a:spcBef>
              </a:pPr>
              <a:t>35</a:t>
            </a:fld>
            <a:endParaRPr lang="en-US" altLang="en-US">
              <a:ea typeface="ヒラギノ角ゴ Pro W3" charset="-128"/>
            </a:endParaRPr>
          </a:p>
        </p:txBody>
      </p:sp>
      <p:sp>
        <p:nvSpPr>
          <p:cNvPr id="29698" name="Rectangle 2"/>
          <p:cNvSpPr>
            <a:spLocks noGrp="1" noRot="1" noChangeAspect="1" noChangeArrowheads="1" noTextEdit="1"/>
          </p:cNvSpPr>
          <p:nvPr>
            <p:ph type="sldImg"/>
          </p:nvPr>
        </p:nvSpPr>
        <p:spPr>
          <a:xfrm>
            <a:off x="381000" y="685800"/>
            <a:ext cx="6096000" cy="3429000"/>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Arial" charset="0"/>
              <a:ea typeface="MS PGothic" charset="-128"/>
            </a:endParaRPr>
          </a:p>
        </p:txBody>
      </p:sp>
    </p:spTree>
    <p:extLst>
      <p:ext uri="{BB962C8B-B14F-4D97-AF65-F5344CB8AC3E}">
        <p14:creationId xmlns:p14="http://schemas.microsoft.com/office/powerpoint/2010/main" val="2192059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Delete or add objectives</a:t>
            </a:r>
            <a:r>
              <a:rPr lang="en-US" baseline="0" dirty="0" smtClean="0"/>
              <a:t> as appropriate for the audience.</a:t>
            </a:r>
            <a:endParaRPr lang="en-US" dirty="0"/>
          </a:p>
        </p:txBody>
      </p:sp>
      <p:sp>
        <p:nvSpPr>
          <p:cNvPr id="4" name="Slide Number Placeholder 3"/>
          <p:cNvSpPr>
            <a:spLocks noGrp="1"/>
          </p:cNvSpPr>
          <p:nvPr>
            <p:ph type="sldNum" sz="quarter" idx="10"/>
          </p:nvPr>
        </p:nvSpPr>
        <p:spPr/>
        <p:txBody>
          <a:bodyPr/>
          <a:lstStyle/>
          <a:p>
            <a:fld id="{015DC3B2-AFEA-4977-8C61-B1CAE8420BB8}" type="slidenum">
              <a:rPr lang="en-US" smtClean="0"/>
              <a:t>5</a:t>
            </a:fld>
            <a:endParaRPr lang="en-US"/>
          </a:p>
        </p:txBody>
      </p:sp>
    </p:spTree>
    <p:extLst>
      <p:ext uri="{BB962C8B-B14F-4D97-AF65-F5344CB8AC3E}">
        <p14:creationId xmlns:p14="http://schemas.microsoft.com/office/powerpoint/2010/main" val="1653521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lgn="r" eaLnBrk="1" hangingPunct="1">
              <a:spcBef>
                <a:spcPct val="0"/>
              </a:spcBef>
            </a:pPr>
            <a:fld id="{BCAFF087-4D2F-FB43-85E9-D0EDF19AF57D}" type="slidenum">
              <a:rPr lang="en-US" altLang="en-US">
                <a:ea typeface="ヒラギノ角ゴ Pro W3" charset="-128"/>
              </a:rPr>
              <a:pPr algn="r" eaLnBrk="1" hangingPunct="1">
                <a:spcBef>
                  <a:spcPct val="0"/>
                </a:spcBef>
              </a:pPr>
              <a:t>36</a:t>
            </a:fld>
            <a:endParaRPr lang="en-US" altLang="en-US">
              <a:ea typeface="ヒラギノ角ゴ Pro W3" charset="-128"/>
            </a:endParaRPr>
          </a:p>
        </p:txBody>
      </p:sp>
      <p:sp>
        <p:nvSpPr>
          <p:cNvPr id="29698" name="Rectangle 2"/>
          <p:cNvSpPr>
            <a:spLocks noGrp="1" noRot="1" noChangeAspect="1" noChangeArrowheads="1" noTextEdit="1"/>
          </p:cNvSpPr>
          <p:nvPr>
            <p:ph type="sldImg"/>
          </p:nvPr>
        </p:nvSpPr>
        <p:spPr>
          <a:xfrm>
            <a:off x="381000" y="685800"/>
            <a:ext cx="6096000" cy="3429000"/>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Arial" charset="0"/>
              <a:ea typeface="MS PGothic" charset="-128"/>
            </a:endParaRPr>
          </a:p>
        </p:txBody>
      </p:sp>
    </p:spTree>
    <p:extLst>
      <p:ext uri="{BB962C8B-B14F-4D97-AF65-F5344CB8AC3E}">
        <p14:creationId xmlns:p14="http://schemas.microsoft.com/office/powerpoint/2010/main" val="278837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t>
            </a:r>
            <a:r>
              <a:rPr lang="en-US" baseline="0" dirty="0" smtClean="0"/>
              <a:t> to the State Resources page on the </a:t>
            </a:r>
            <a:r>
              <a:rPr lang="en-US" baseline="0" dirty="0" err="1" smtClean="0"/>
              <a:t>GeoCivics</a:t>
            </a:r>
            <a:r>
              <a:rPr lang="en-US" baseline="0" dirty="0" smtClean="0"/>
              <a:t> website to access your state’s redistricting exercise.</a:t>
            </a:r>
          </a:p>
          <a:p>
            <a:r>
              <a:rPr lang="en-US" dirty="0" smtClean="0"/>
              <a:t>https://www.uccs.edu/geocivics/stateresources</a:t>
            </a:r>
            <a:endParaRPr lang="en-US" dirty="0"/>
          </a:p>
        </p:txBody>
      </p:sp>
      <p:sp>
        <p:nvSpPr>
          <p:cNvPr id="4" name="Slide Number Placeholder 3"/>
          <p:cNvSpPr>
            <a:spLocks noGrp="1"/>
          </p:cNvSpPr>
          <p:nvPr>
            <p:ph type="sldNum" sz="quarter" idx="10"/>
          </p:nvPr>
        </p:nvSpPr>
        <p:spPr/>
        <p:txBody>
          <a:bodyPr/>
          <a:lstStyle/>
          <a:p>
            <a:fld id="{015DC3B2-AFEA-4977-8C61-B1CAE8420BB8}" type="slidenum">
              <a:rPr lang="en-US" smtClean="0"/>
              <a:t>37</a:t>
            </a:fld>
            <a:endParaRPr lang="en-US"/>
          </a:p>
        </p:txBody>
      </p:sp>
    </p:spTree>
    <p:extLst>
      <p:ext uri="{BB962C8B-B14F-4D97-AF65-F5344CB8AC3E}">
        <p14:creationId xmlns:p14="http://schemas.microsoft.com/office/powerpoint/2010/main" val="1781905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 this image with</a:t>
            </a:r>
            <a:r>
              <a:rPr lang="en-US" baseline="0" dirty="0" smtClean="0"/>
              <a:t> </a:t>
            </a:r>
            <a:r>
              <a:rPr lang="en-US" dirty="0" smtClean="0"/>
              <a:t>the</a:t>
            </a:r>
            <a:r>
              <a:rPr lang="en-US" baseline="0" dirty="0" smtClean="0"/>
              <a:t> National Geographic Giant Map of your state.  Provide additional instructions as needed</a:t>
            </a:r>
            <a:endParaRPr lang="en-US" dirty="0"/>
          </a:p>
        </p:txBody>
      </p:sp>
      <p:sp>
        <p:nvSpPr>
          <p:cNvPr id="4" name="Slide Number Placeholder 3"/>
          <p:cNvSpPr>
            <a:spLocks noGrp="1"/>
          </p:cNvSpPr>
          <p:nvPr>
            <p:ph type="sldNum" sz="quarter" idx="10"/>
          </p:nvPr>
        </p:nvSpPr>
        <p:spPr/>
        <p:txBody>
          <a:bodyPr/>
          <a:lstStyle/>
          <a:p>
            <a:fld id="{015DC3B2-AFEA-4977-8C61-B1CAE8420BB8}" type="slidenum">
              <a:rPr lang="en-US" smtClean="0"/>
              <a:t>38</a:t>
            </a:fld>
            <a:endParaRPr lang="en-US"/>
          </a:p>
        </p:txBody>
      </p:sp>
    </p:spTree>
    <p:extLst>
      <p:ext uri="{BB962C8B-B14F-4D97-AF65-F5344CB8AC3E}">
        <p14:creationId xmlns:p14="http://schemas.microsoft.com/office/powerpoint/2010/main" val="262637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census is a count of something – pine</a:t>
            </a:r>
            <a:r>
              <a:rPr lang="en-US" baseline="0" dirty="0" smtClean="0"/>
              <a:t> trees / black bears / elementary students – in a geographic area.  The decennial census in the United States is a count of every person, mandated by the U. S. Constitution.</a:t>
            </a:r>
            <a:endParaRPr lang="en-US" dirty="0"/>
          </a:p>
        </p:txBody>
      </p:sp>
      <p:sp>
        <p:nvSpPr>
          <p:cNvPr id="4" name="Slide Number Placeholder 3"/>
          <p:cNvSpPr>
            <a:spLocks noGrp="1"/>
          </p:cNvSpPr>
          <p:nvPr>
            <p:ph type="sldNum" sz="quarter" idx="10"/>
          </p:nvPr>
        </p:nvSpPr>
        <p:spPr/>
        <p:txBody>
          <a:bodyPr/>
          <a:lstStyle/>
          <a:p>
            <a:fld id="{015DC3B2-AFEA-4977-8C61-B1CAE8420BB8}" type="slidenum">
              <a:rPr lang="en-US" smtClean="0"/>
              <a:t>6</a:t>
            </a:fld>
            <a:endParaRPr lang="en-US"/>
          </a:p>
        </p:txBody>
      </p:sp>
    </p:spTree>
    <p:extLst>
      <p:ext uri="{BB962C8B-B14F-4D97-AF65-F5344CB8AC3E}">
        <p14:creationId xmlns:p14="http://schemas.microsoft.com/office/powerpoint/2010/main" val="453045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https://www.census.gov/history/img/1890_Hollerith_Circuit-Closing_Press_OM.jpg</a:t>
            </a:r>
          </a:p>
          <a:p>
            <a:r>
              <a:rPr lang="en-US" dirty="0" smtClean="0"/>
              <a:t>https://www.census.gov/history/www/innovations/technology/the_hollerith_tabulator.html</a:t>
            </a:r>
            <a:endParaRPr lang="en-US" dirty="0"/>
          </a:p>
        </p:txBody>
      </p:sp>
      <p:sp>
        <p:nvSpPr>
          <p:cNvPr id="4" name="Slide Number Placeholder 3"/>
          <p:cNvSpPr>
            <a:spLocks noGrp="1"/>
          </p:cNvSpPr>
          <p:nvPr>
            <p:ph type="sldNum" sz="quarter" idx="10"/>
          </p:nvPr>
        </p:nvSpPr>
        <p:spPr/>
        <p:txBody>
          <a:bodyPr/>
          <a:lstStyle/>
          <a:p>
            <a:fld id="{015DC3B2-AFEA-4977-8C61-B1CAE8420BB8}" type="slidenum">
              <a:rPr lang="en-US" smtClean="0"/>
              <a:t>7</a:t>
            </a:fld>
            <a:endParaRPr lang="en-US"/>
          </a:p>
        </p:txBody>
      </p:sp>
    </p:spTree>
    <p:extLst>
      <p:ext uri="{BB962C8B-B14F-4D97-AF65-F5344CB8AC3E}">
        <p14:creationId xmlns:p14="http://schemas.microsoft.com/office/powerpoint/2010/main" val="1608085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objective is to have one representative</a:t>
            </a:r>
            <a:r>
              <a:rPr lang="en-US" baseline="0" dirty="0" smtClean="0"/>
              <a:t> for equal numbers of individuals, in reality that does not work (compare the states listed on the slide, or change to states relevant to your region).</a:t>
            </a:r>
            <a:endParaRPr lang="en-US" dirty="0"/>
          </a:p>
        </p:txBody>
      </p:sp>
      <p:sp>
        <p:nvSpPr>
          <p:cNvPr id="4" name="Slide Number Placeholder 3"/>
          <p:cNvSpPr>
            <a:spLocks noGrp="1"/>
          </p:cNvSpPr>
          <p:nvPr>
            <p:ph type="sldNum" sz="quarter" idx="10"/>
          </p:nvPr>
        </p:nvSpPr>
        <p:spPr/>
        <p:txBody>
          <a:bodyPr/>
          <a:lstStyle/>
          <a:p>
            <a:fld id="{015DC3B2-AFEA-4977-8C61-B1CAE8420BB8}" type="slidenum">
              <a:rPr lang="en-US" smtClean="0"/>
              <a:t>9</a:t>
            </a:fld>
            <a:endParaRPr lang="en-US"/>
          </a:p>
        </p:txBody>
      </p:sp>
    </p:spTree>
    <p:extLst>
      <p:ext uri="{BB962C8B-B14F-4D97-AF65-F5344CB8AC3E}">
        <p14:creationId xmlns:p14="http://schemas.microsoft.com/office/powerpoint/2010/main" val="4125550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discussion about elections</a:t>
            </a:r>
            <a:r>
              <a:rPr lang="en-US" baseline="0" dirty="0" smtClean="0"/>
              <a:t> in the United States can be undertaken here.</a:t>
            </a:r>
            <a:endParaRPr lang="en-US" dirty="0"/>
          </a:p>
        </p:txBody>
      </p:sp>
      <p:sp>
        <p:nvSpPr>
          <p:cNvPr id="4" name="Slide Number Placeholder 3"/>
          <p:cNvSpPr>
            <a:spLocks noGrp="1"/>
          </p:cNvSpPr>
          <p:nvPr>
            <p:ph type="sldNum" sz="quarter" idx="10"/>
          </p:nvPr>
        </p:nvSpPr>
        <p:spPr/>
        <p:txBody>
          <a:bodyPr/>
          <a:lstStyle/>
          <a:p>
            <a:fld id="{015DC3B2-AFEA-4977-8C61-B1CAE8420BB8}" type="slidenum">
              <a:rPr lang="en-US" smtClean="0"/>
              <a:t>10</a:t>
            </a:fld>
            <a:endParaRPr lang="en-US"/>
          </a:p>
        </p:txBody>
      </p:sp>
    </p:spTree>
    <p:extLst>
      <p:ext uri="{BB962C8B-B14F-4D97-AF65-F5344CB8AC3E}">
        <p14:creationId xmlns:p14="http://schemas.microsoft.com/office/powerpoint/2010/main" val="2454707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these are only predictions, but that they are based on updated Census survey information.  This is an opportunity to discuss the difference between a survey and</a:t>
            </a:r>
            <a:r>
              <a:rPr lang="en-US" baseline="0" dirty="0" smtClean="0"/>
              <a:t> a census. “</a:t>
            </a:r>
            <a:r>
              <a:rPr lang="en-US" dirty="0" smtClean="0"/>
              <a:t>A </a:t>
            </a:r>
            <a:r>
              <a:rPr lang="en-US" b="1" dirty="0" smtClean="0"/>
              <a:t>survey</a:t>
            </a:r>
            <a:r>
              <a:rPr lang="en-US" dirty="0" smtClean="0"/>
              <a:t> is a data collection activity involving a sample of the population. A </a:t>
            </a:r>
            <a:r>
              <a:rPr lang="en-US" b="1" dirty="0" smtClean="0"/>
              <a:t>census</a:t>
            </a:r>
            <a:r>
              <a:rPr lang="en-US" dirty="0" smtClean="0"/>
              <a:t> collects information about every member of the population.” https://cber.cba.ua.edu/asdc/census_survey.html</a:t>
            </a:r>
            <a:endParaRPr lang="en-US" dirty="0"/>
          </a:p>
        </p:txBody>
      </p:sp>
      <p:sp>
        <p:nvSpPr>
          <p:cNvPr id="4" name="Slide Number Placeholder 3"/>
          <p:cNvSpPr>
            <a:spLocks noGrp="1"/>
          </p:cNvSpPr>
          <p:nvPr>
            <p:ph type="sldNum" sz="quarter" idx="10"/>
          </p:nvPr>
        </p:nvSpPr>
        <p:spPr/>
        <p:txBody>
          <a:bodyPr/>
          <a:lstStyle/>
          <a:p>
            <a:fld id="{015DC3B2-AFEA-4977-8C61-B1CAE8420BB8}" type="slidenum">
              <a:rPr lang="en-US" smtClean="0"/>
              <a:t>11</a:t>
            </a:fld>
            <a:endParaRPr lang="en-US"/>
          </a:p>
        </p:txBody>
      </p:sp>
    </p:spTree>
    <p:extLst>
      <p:ext uri="{BB962C8B-B14F-4D97-AF65-F5344CB8AC3E}">
        <p14:creationId xmlns:p14="http://schemas.microsoft.com/office/powerpoint/2010/main" val="1134533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Change the map</a:t>
            </a:r>
            <a:r>
              <a:rPr lang="en-US" baseline="0" dirty="0" smtClean="0"/>
              <a:t> of the state as necessary.  What other activities in your state reference congressional district lines?  Remember, members of Congress are also authorized to make recommendations to US service academies.  Geography question - w</a:t>
            </a:r>
            <a:r>
              <a:rPr lang="en-US" dirty="0" smtClean="0"/>
              <a:t>ould the regions be formal, functional, or perceptual?</a:t>
            </a:r>
          </a:p>
          <a:p>
            <a:endParaRPr lang="en-US" dirty="0"/>
          </a:p>
        </p:txBody>
      </p:sp>
      <p:sp>
        <p:nvSpPr>
          <p:cNvPr id="4" name="Slide Number Placeholder 3"/>
          <p:cNvSpPr>
            <a:spLocks noGrp="1"/>
          </p:cNvSpPr>
          <p:nvPr>
            <p:ph type="sldNum" sz="quarter" idx="10"/>
          </p:nvPr>
        </p:nvSpPr>
        <p:spPr/>
        <p:txBody>
          <a:bodyPr/>
          <a:lstStyle/>
          <a:p>
            <a:fld id="{015DC3B2-AFEA-4977-8C61-B1CAE8420BB8}" type="slidenum">
              <a:rPr lang="en-US" smtClean="0"/>
              <a:t>12</a:t>
            </a:fld>
            <a:endParaRPr lang="en-US"/>
          </a:p>
        </p:txBody>
      </p:sp>
    </p:spTree>
    <p:extLst>
      <p:ext uri="{BB962C8B-B14F-4D97-AF65-F5344CB8AC3E}">
        <p14:creationId xmlns:p14="http://schemas.microsoft.com/office/powerpoint/2010/main" val="2738709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DA5CA7-9B34-45BC-B0B4-D54087BAA3C7}"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D18AD-6930-4A70-A0D3-31C53CBCC4A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07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DA5CA7-9B34-45BC-B0B4-D54087BAA3C7}"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D18AD-6930-4A70-A0D3-31C53CBCC4AC}" type="slidenum">
              <a:rPr lang="en-US" smtClean="0"/>
              <a:t>‹#›</a:t>
            </a:fld>
            <a:endParaRPr lang="en-US"/>
          </a:p>
        </p:txBody>
      </p:sp>
    </p:spTree>
    <p:extLst>
      <p:ext uri="{BB962C8B-B14F-4D97-AF65-F5344CB8AC3E}">
        <p14:creationId xmlns:p14="http://schemas.microsoft.com/office/powerpoint/2010/main" val="166571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DA5CA7-9B34-45BC-B0B4-D54087BAA3C7}"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D18AD-6930-4A70-A0D3-31C53CBCC4AC}" type="slidenum">
              <a:rPr lang="en-US" smtClean="0"/>
              <a:t>‹#›</a:t>
            </a:fld>
            <a:endParaRPr lang="en-US"/>
          </a:p>
        </p:txBody>
      </p:sp>
    </p:spTree>
    <p:extLst>
      <p:ext uri="{BB962C8B-B14F-4D97-AF65-F5344CB8AC3E}">
        <p14:creationId xmlns:p14="http://schemas.microsoft.com/office/powerpoint/2010/main" val="851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DA5CA7-9B34-45BC-B0B4-D54087BAA3C7}"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D18AD-6930-4A70-A0D3-31C53CBCC4AC}" type="slidenum">
              <a:rPr lang="en-US" smtClean="0"/>
              <a:t>‹#›</a:t>
            </a:fld>
            <a:endParaRPr lang="en-US"/>
          </a:p>
        </p:txBody>
      </p:sp>
    </p:spTree>
    <p:extLst>
      <p:ext uri="{BB962C8B-B14F-4D97-AF65-F5344CB8AC3E}">
        <p14:creationId xmlns:p14="http://schemas.microsoft.com/office/powerpoint/2010/main" val="3541768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DA5CA7-9B34-45BC-B0B4-D54087BAA3C7}"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D18AD-6930-4A70-A0D3-31C53CBCC4A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35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DA5CA7-9B34-45BC-B0B4-D54087BAA3C7}" type="datetimeFigureOut">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D18AD-6930-4A70-A0D3-31C53CBCC4AC}" type="slidenum">
              <a:rPr lang="en-US" smtClean="0"/>
              <a:t>‹#›</a:t>
            </a:fld>
            <a:endParaRPr lang="en-US"/>
          </a:p>
        </p:txBody>
      </p:sp>
    </p:spTree>
    <p:extLst>
      <p:ext uri="{BB962C8B-B14F-4D97-AF65-F5344CB8AC3E}">
        <p14:creationId xmlns:p14="http://schemas.microsoft.com/office/powerpoint/2010/main" val="290111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DA5CA7-9B34-45BC-B0B4-D54087BAA3C7}" type="datetimeFigureOut">
              <a:rPr lang="en-US" smtClean="0"/>
              <a:t>2/26/2019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1D18AD-6930-4A70-A0D3-31C53CBCC4AC}" type="slidenum">
              <a:rPr lang="en-US" smtClean="0"/>
              <a:t>‹#›</a:t>
            </a:fld>
            <a:endParaRPr lang="en-US"/>
          </a:p>
        </p:txBody>
      </p:sp>
    </p:spTree>
    <p:extLst>
      <p:ext uri="{BB962C8B-B14F-4D97-AF65-F5344CB8AC3E}">
        <p14:creationId xmlns:p14="http://schemas.microsoft.com/office/powerpoint/2010/main" val="373397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DA5CA7-9B34-45BC-B0B4-D54087BAA3C7}" type="datetimeFigureOut">
              <a:rPr lang="en-US" smtClean="0"/>
              <a:t>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1D18AD-6930-4A70-A0D3-31C53CBCC4AC}" type="slidenum">
              <a:rPr lang="en-US" smtClean="0"/>
              <a:t>‹#›</a:t>
            </a:fld>
            <a:endParaRPr lang="en-US"/>
          </a:p>
        </p:txBody>
      </p:sp>
    </p:spTree>
    <p:extLst>
      <p:ext uri="{BB962C8B-B14F-4D97-AF65-F5344CB8AC3E}">
        <p14:creationId xmlns:p14="http://schemas.microsoft.com/office/powerpoint/2010/main" val="1558378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DA5CA7-9B34-45BC-B0B4-D54087BAA3C7}" type="datetimeFigureOut">
              <a:rPr lang="en-US" smtClean="0"/>
              <a:t>2/26/2019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11D18AD-6930-4A70-A0D3-31C53CBCC4AC}" type="slidenum">
              <a:rPr lang="en-US" smtClean="0"/>
              <a:t>‹#›</a:t>
            </a:fld>
            <a:endParaRPr lang="en-US"/>
          </a:p>
        </p:txBody>
      </p:sp>
    </p:spTree>
    <p:extLst>
      <p:ext uri="{BB962C8B-B14F-4D97-AF65-F5344CB8AC3E}">
        <p14:creationId xmlns:p14="http://schemas.microsoft.com/office/powerpoint/2010/main" val="278789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FDA5CA7-9B34-45BC-B0B4-D54087BAA3C7}" type="datetimeFigureOut">
              <a:rPr lang="en-US" smtClean="0"/>
              <a:t>2/26/2019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1D18AD-6930-4A70-A0D3-31C53CBCC4AC}" type="slidenum">
              <a:rPr lang="en-US" smtClean="0"/>
              <a:t>‹#›</a:t>
            </a:fld>
            <a:endParaRPr lang="en-US"/>
          </a:p>
        </p:txBody>
      </p:sp>
    </p:spTree>
    <p:extLst>
      <p:ext uri="{BB962C8B-B14F-4D97-AF65-F5344CB8AC3E}">
        <p14:creationId xmlns:p14="http://schemas.microsoft.com/office/powerpoint/2010/main" val="174589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FDA5CA7-9B34-45BC-B0B4-D54087BAA3C7}" type="datetimeFigureOut">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D18AD-6930-4A70-A0D3-31C53CBCC4AC}" type="slidenum">
              <a:rPr lang="en-US" smtClean="0"/>
              <a:t>‹#›</a:t>
            </a:fld>
            <a:endParaRPr lang="en-US"/>
          </a:p>
        </p:txBody>
      </p:sp>
    </p:spTree>
    <p:extLst>
      <p:ext uri="{BB962C8B-B14F-4D97-AF65-F5344CB8AC3E}">
        <p14:creationId xmlns:p14="http://schemas.microsoft.com/office/powerpoint/2010/main" val="27561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FDA5CA7-9B34-45BC-B0B4-D54087BAA3C7}" type="datetimeFigureOut">
              <a:rPr lang="en-US" smtClean="0"/>
              <a:t>2/26/2019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11D18AD-6930-4A70-A0D3-31C53CBCC4A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60625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tif"/></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7.jp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mailto:amink@nationalhumanitiescenter.org" TargetMode="External"/><Relationship Id="rId2" Type="http://schemas.openxmlformats.org/officeDocument/2006/relationships/hyperlink" Target="mailto:geocivics50@gmail.com" TargetMode="External"/><Relationship Id="rId1" Type="http://schemas.openxmlformats.org/officeDocument/2006/relationships/slideLayout" Target="../slideLayouts/slideLayout9.xml"/><Relationship Id="rId5" Type="http://schemas.openxmlformats.org/officeDocument/2006/relationships/hyperlink" Target="mailto:gevelsv@appstate.edu" TargetMode="External"/><Relationship Id="rId4" Type="http://schemas.openxmlformats.org/officeDocument/2006/relationships/hyperlink" Target="mailto:anita@gisetc.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cap="small" dirty="0" smtClean="0"/>
              <a:t>Apportionment,  Redistricting, and Gerrymandering</a:t>
            </a:r>
            <a:endParaRPr lang="en-US" cap="small" dirty="0"/>
          </a:p>
        </p:txBody>
      </p:sp>
      <p:sp>
        <p:nvSpPr>
          <p:cNvPr id="3" name="Subtitle 2"/>
          <p:cNvSpPr>
            <a:spLocks noGrp="1"/>
          </p:cNvSpPr>
          <p:nvPr>
            <p:ph type="subTitle" idx="1"/>
          </p:nvPr>
        </p:nvSpPr>
        <p:spPr>
          <a:xfrm>
            <a:off x="1100051" y="4455621"/>
            <a:ext cx="10058400" cy="534390"/>
          </a:xfrm>
        </p:spPr>
        <p:txBody>
          <a:bodyPr/>
          <a:lstStyle/>
          <a:p>
            <a:r>
              <a:rPr lang="en-US" dirty="0"/>
              <a:t>Asking geographic questions to address political issues</a:t>
            </a:r>
          </a:p>
        </p:txBody>
      </p:sp>
    </p:spTree>
    <p:extLst>
      <p:ext uri="{BB962C8B-B14F-4D97-AF65-F5344CB8AC3E}">
        <p14:creationId xmlns:p14="http://schemas.microsoft.com/office/powerpoint/2010/main" val="1443581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853" y="0"/>
            <a:ext cx="7575111" cy="6858000"/>
          </a:xfrm>
          <a:prstGeom prst="rect">
            <a:avLst/>
          </a:prstGeom>
        </p:spPr>
      </p:pic>
      <p:sp>
        <p:nvSpPr>
          <p:cNvPr id="3" name="TextBox 2"/>
          <p:cNvSpPr txBox="1"/>
          <p:nvPr/>
        </p:nvSpPr>
        <p:spPr>
          <a:xfrm>
            <a:off x="457200" y="6396335"/>
            <a:ext cx="3438031" cy="461665"/>
          </a:xfrm>
          <a:prstGeom prst="rect">
            <a:avLst/>
          </a:prstGeom>
          <a:noFill/>
        </p:spPr>
        <p:txBody>
          <a:bodyPr wrap="square" rtlCol="0">
            <a:spAutoFit/>
          </a:bodyPr>
          <a:lstStyle/>
          <a:p>
            <a:r>
              <a:rPr lang="en-US" sz="600" dirty="0"/>
              <a:t>https://www.google.com/search?q=electoral+college+map&amp;tbm=isch&amp;source=iu&amp;ictx=1&amp;fir=Z81kkbM0V3vmEM%253A%252C2NnKsfya-n4VjM%252C_&amp;usg=__l6cYixbBQKVVEsfPQXMM8XOyCpY%3D&amp;sa=X&amp;ved=0ahUKEwjEk_v5i4naAhUKw4MKHUjIAhoQ9QEIMTAE#imgrc=R6PZaILvL_wy2M:</a:t>
            </a:r>
          </a:p>
        </p:txBody>
      </p:sp>
      <p:sp>
        <p:nvSpPr>
          <p:cNvPr id="4" name="Title 3"/>
          <p:cNvSpPr>
            <a:spLocks noGrp="1"/>
          </p:cNvSpPr>
          <p:nvPr>
            <p:ph type="title"/>
          </p:nvPr>
        </p:nvSpPr>
        <p:spPr>
          <a:xfrm>
            <a:off x="457199" y="594359"/>
            <a:ext cx="3438031" cy="2286000"/>
          </a:xfrm>
        </p:spPr>
        <p:txBody>
          <a:bodyPr>
            <a:normAutofit/>
          </a:bodyPr>
          <a:lstStyle/>
          <a:p>
            <a:r>
              <a:rPr lang="en-US" dirty="0" smtClean="0"/>
              <a:t>How many votes does each state have in the Electoral College?</a:t>
            </a:r>
            <a:endParaRPr lang="en-US" dirty="0"/>
          </a:p>
        </p:txBody>
      </p:sp>
      <p:sp>
        <p:nvSpPr>
          <p:cNvPr id="6" name="Text Placeholder 5"/>
          <p:cNvSpPr>
            <a:spLocks noGrp="1"/>
          </p:cNvSpPr>
          <p:nvPr>
            <p:ph type="body" sz="half" idx="2"/>
          </p:nvPr>
        </p:nvSpPr>
        <p:spPr>
          <a:xfrm>
            <a:off x="457200" y="2926080"/>
            <a:ext cx="3438030" cy="3379124"/>
          </a:xfrm>
        </p:spPr>
        <p:txBody>
          <a:bodyPr/>
          <a:lstStyle/>
          <a:p>
            <a:r>
              <a:rPr lang="en-US" dirty="0" smtClean="0"/>
              <a:t>The number of senators (2) plus the number of representatives.</a:t>
            </a:r>
            <a:endParaRPr lang="en-US" dirty="0"/>
          </a:p>
        </p:txBody>
      </p:sp>
    </p:spTree>
    <p:extLst>
      <p:ext uri="{BB962C8B-B14F-4D97-AF65-F5344CB8AC3E}">
        <p14:creationId xmlns:p14="http://schemas.microsoft.com/office/powerpoint/2010/main" val="208735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98024" y="226422"/>
            <a:ext cx="9704304" cy="5939246"/>
          </a:xfrm>
          <a:prstGeom prst="rect">
            <a:avLst/>
          </a:prstGeom>
        </p:spPr>
      </p:pic>
      <p:sp>
        <p:nvSpPr>
          <p:cNvPr id="3" name="TextBox 2"/>
          <p:cNvSpPr txBox="1"/>
          <p:nvPr/>
        </p:nvSpPr>
        <p:spPr>
          <a:xfrm>
            <a:off x="5257416" y="6524513"/>
            <a:ext cx="7029488" cy="215444"/>
          </a:xfrm>
          <a:prstGeom prst="rect">
            <a:avLst/>
          </a:prstGeom>
          <a:noFill/>
        </p:spPr>
        <p:txBody>
          <a:bodyPr wrap="none" rtlCol="0">
            <a:spAutoFit/>
          </a:bodyPr>
          <a:lstStyle/>
          <a:p>
            <a:r>
              <a:rPr lang="en-US" sz="800" dirty="0"/>
              <a:t>https://www.dailykos.com/stories/2017/12/21/1726412/-New-census-data-projects-which-states-could-gain-or-lose-congressional-seats-in-2020-reapportionment</a:t>
            </a:r>
          </a:p>
        </p:txBody>
      </p:sp>
    </p:spTree>
    <p:extLst>
      <p:ext uri="{BB962C8B-B14F-4D97-AF65-F5344CB8AC3E}">
        <p14:creationId xmlns:p14="http://schemas.microsoft.com/office/powerpoint/2010/main" val="1954051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Redistricting</a:t>
            </a:r>
            <a:endParaRPr lang="en-US" dirty="0"/>
          </a:p>
        </p:txBody>
      </p:sp>
      <p:sp>
        <p:nvSpPr>
          <p:cNvPr id="3" name="Content Placeholder 2"/>
          <p:cNvSpPr>
            <a:spLocks noGrp="1"/>
          </p:cNvSpPr>
          <p:nvPr>
            <p:ph sz="half" idx="1"/>
          </p:nvPr>
        </p:nvSpPr>
        <p:spPr>
          <a:xfrm>
            <a:off x="1097278" y="1845734"/>
            <a:ext cx="4937760" cy="4023360"/>
          </a:xfrm>
        </p:spPr>
        <p:txBody>
          <a:bodyPr>
            <a:normAutofit lnSpcReduction="10000"/>
          </a:bodyPr>
          <a:lstStyle/>
          <a:p>
            <a:r>
              <a:rPr lang="en-US" dirty="0"/>
              <a:t>R</a:t>
            </a:r>
            <a:r>
              <a:rPr lang="en-US" dirty="0" smtClean="0"/>
              <a:t>edrawing </a:t>
            </a:r>
            <a:r>
              <a:rPr lang="en-US" dirty="0"/>
              <a:t>of the boundaries of the districts within each state based on census </a:t>
            </a:r>
            <a:r>
              <a:rPr lang="en-US" dirty="0" smtClean="0"/>
              <a:t>results</a:t>
            </a:r>
          </a:p>
          <a:p>
            <a:r>
              <a:rPr lang="en-US" dirty="0" smtClean="0"/>
              <a:t>Follows the process of reapportionment</a:t>
            </a:r>
          </a:p>
          <a:p>
            <a:r>
              <a:rPr lang="en-US" dirty="0" smtClean="0"/>
              <a:t>States gaining or losing significant population in comparison to other states will have more changes than those that are stable</a:t>
            </a:r>
          </a:p>
          <a:p>
            <a:r>
              <a:rPr lang="en-US" dirty="0" smtClean="0"/>
              <a:t>District boundaries may also change due to population migration within a state</a:t>
            </a:r>
          </a:p>
          <a:p>
            <a:r>
              <a:rPr lang="en-US" dirty="0" smtClean="0"/>
              <a:t>Congressional district lines are also used to define other political and economic regions, such as state university regents and state school board members.</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59136" y="1845733"/>
            <a:ext cx="6138678" cy="3601477"/>
          </a:xfrm>
        </p:spPr>
      </p:pic>
    </p:spTree>
    <p:extLst>
      <p:ext uri="{BB962C8B-B14F-4D97-AF65-F5344CB8AC3E}">
        <p14:creationId xmlns:p14="http://schemas.microsoft.com/office/powerpoint/2010/main" val="4021352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of the Laws of Redistricting</a:t>
            </a:r>
            <a:endParaRPr lang="en-US" dirty="0"/>
          </a:p>
        </p:txBody>
      </p:sp>
      <p:sp>
        <p:nvSpPr>
          <p:cNvPr id="3" name="Content Placeholder 2"/>
          <p:cNvSpPr>
            <a:spLocks noGrp="1"/>
          </p:cNvSpPr>
          <p:nvPr>
            <p:ph idx="1"/>
          </p:nvPr>
        </p:nvSpPr>
        <p:spPr>
          <a:xfrm>
            <a:off x="1097280" y="1845733"/>
            <a:ext cx="10058400" cy="4359123"/>
          </a:xfrm>
        </p:spPr>
        <p:txBody>
          <a:bodyPr>
            <a:normAutofit lnSpcReduction="10000"/>
          </a:bodyPr>
          <a:lstStyle/>
          <a:p>
            <a:pPr marL="0" indent="0" algn="ctr">
              <a:buNone/>
            </a:pPr>
            <a:r>
              <a:rPr lang="en-US" sz="3200" dirty="0" smtClean="0"/>
              <a:t>Voting </a:t>
            </a:r>
            <a:r>
              <a:rPr lang="en-US" sz="3200" dirty="0"/>
              <a:t>Rights </a:t>
            </a:r>
            <a:r>
              <a:rPr lang="en-US" sz="3200" dirty="0" smtClean="0"/>
              <a:t>Act</a:t>
            </a:r>
          </a:p>
          <a:p>
            <a:pPr marL="0" indent="0" algn="ctr">
              <a:buNone/>
            </a:pPr>
            <a:r>
              <a:rPr lang="en-US" sz="3200" dirty="0" smtClean="0"/>
              <a:t>Competitive</a:t>
            </a:r>
            <a:endParaRPr lang="en-US" sz="3200" dirty="0"/>
          </a:p>
          <a:p>
            <a:pPr marL="0" indent="0" algn="ctr">
              <a:buNone/>
            </a:pPr>
            <a:r>
              <a:rPr lang="en-US" sz="3200" dirty="0" smtClean="0"/>
              <a:t>Respect Communities of Interest</a:t>
            </a:r>
          </a:p>
          <a:p>
            <a:pPr marL="0" indent="0" algn="ctr">
              <a:lnSpc>
                <a:spcPct val="110000"/>
              </a:lnSpc>
              <a:spcBef>
                <a:spcPts val="600"/>
              </a:spcBef>
              <a:spcAft>
                <a:spcPts val="0"/>
              </a:spcAft>
              <a:buNone/>
            </a:pPr>
            <a:r>
              <a:rPr lang="en-US" sz="3200" dirty="0" smtClean="0"/>
              <a:t>Maintain Political Subdivisions</a:t>
            </a:r>
          </a:p>
          <a:p>
            <a:pPr marL="0" indent="0" algn="ctr">
              <a:lnSpc>
                <a:spcPct val="120000"/>
              </a:lnSpc>
              <a:spcBef>
                <a:spcPts val="0"/>
              </a:spcBef>
              <a:spcAft>
                <a:spcPts val="0"/>
              </a:spcAft>
              <a:buNone/>
            </a:pPr>
            <a:r>
              <a:rPr lang="en-US" sz="2700" dirty="0" smtClean="0"/>
              <a:t>(counties</a:t>
            </a:r>
            <a:r>
              <a:rPr lang="en-US" sz="2700" dirty="0"/>
              <a:t>, cities, special districts)</a:t>
            </a:r>
          </a:p>
          <a:p>
            <a:pPr marL="0" indent="0" algn="ctr">
              <a:buNone/>
            </a:pPr>
            <a:r>
              <a:rPr lang="en-US" sz="3200" dirty="0" smtClean="0"/>
              <a:t>Compactness</a:t>
            </a:r>
          </a:p>
          <a:p>
            <a:pPr marL="0" indent="0" algn="ctr">
              <a:buNone/>
            </a:pPr>
            <a:r>
              <a:rPr lang="en-US" sz="3200" dirty="0" smtClean="0"/>
              <a:t>Contiguity</a:t>
            </a:r>
            <a:endParaRPr lang="en-US" sz="3200" dirty="0"/>
          </a:p>
          <a:p>
            <a:pPr marL="0" indent="0" algn="ctr">
              <a:buNone/>
            </a:pPr>
            <a:r>
              <a:rPr lang="en-US" sz="3200" dirty="0"/>
              <a:t>One </a:t>
            </a:r>
            <a:r>
              <a:rPr lang="en-US" sz="3200" dirty="0" smtClean="0"/>
              <a:t>Person, </a:t>
            </a:r>
            <a:r>
              <a:rPr lang="en-US" sz="3200" dirty="0"/>
              <a:t>One Vote = Equal </a:t>
            </a:r>
            <a:r>
              <a:rPr lang="en-US" sz="3200" dirty="0" smtClean="0"/>
              <a:t>Population</a:t>
            </a:r>
            <a:endParaRPr lang="en-US" sz="3200" dirty="0"/>
          </a:p>
        </p:txBody>
      </p:sp>
    </p:spTree>
    <p:extLst>
      <p:ext uri="{BB962C8B-B14F-4D97-AF65-F5344CB8AC3E}">
        <p14:creationId xmlns:p14="http://schemas.microsoft.com/office/powerpoint/2010/main" val="116538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2747" y="286604"/>
            <a:ext cx="11484344" cy="706174"/>
          </a:xfrm>
        </p:spPr>
        <p:txBody>
          <a:bodyPr>
            <a:normAutofit fontScale="90000"/>
          </a:bodyPr>
          <a:lstStyle/>
          <a:p>
            <a:r>
              <a:rPr lang="en-US" dirty="0" smtClean="0"/>
              <a:t>Importance of Fair Representation and Transparency</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2746" y="1554481"/>
            <a:ext cx="5903734" cy="4545874"/>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57109" y="1554481"/>
            <a:ext cx="5798540" cy="4545874"/>
          </a:xfrm>
        </p:spPr>
      </p:pic>
    </p:spTree>
    <p:extLst>
      <p:ext uri="{BB962C8B-B14F-4D97-AF65-F5344CB8AC3E}">
        <p14:creationId xmlns:p14="http://schemas.microsoft.com/office/powerpoint/2010/main" val="3376923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ECF8-C80A-9546-90BE-5D7725A9DC17}"/>
              </a:ext>
            </a:extLst>
          </p:cNvPr>
          <p:cNvSpPr>
            <a:spLocks noGrp="1"/>
          </p:cNvSpPr>
          <p:nvPr>
            <p:ph type="title"/>
          </p:nvPr>
        </p:nvSpPr>
        <p:spPr/>
        <p:txBody>
          <a:bodyPr/>
          <a:lstStyle/>
          <a:p>
            <a:pPr algn="ctr"/>
            <a:r>
              <a:rPr lang="en-US" dirty="0"/>
              <a:t>What exactly are we trying to equalize?</a:t>
            </a:r>
          </a:p>
        </p:txBody>
      </p:sp>
      <p:sp>
        <p:nvSpPr>
          <p:cNvPr id="7" name="Content Placeholder 6">
            <a:extLst>
              <a:ext uri="{FF2B5EF4-FFF2-40B4-BE49-F238E27FC236}">
                <a16:creationId xmlns:a16="http://schemas.microsoft.com/office/drawing/2014/main" id="{E1B3D1A6-3FAD-164A-8E79-FED99C29F32B}"/>
              </a:ext>
            </a:extLst>
          </p:cNvPr>
          <p:cNvSpPr>
            <a:spLocks noGrp="1"/>
          </p:cNvSpPr>
          <p:nvPr>
            <p:ph idx="1"/>
          </p:nvPr>
        </p:nvSpPr>
        <p:spPr/>
        <p:txBody>
          <a:bodyPr>
            <a:normAutofit/>
          </a:bodyPr>
          <a:lstStyle/>
          <a:p>
            <a:pPr algn="ctr"/>
            <a:endParaRPr lang="en-US" sz="4400" dirty="0"/>
          </a:p>
          <a:p>
            <a:pPr marL="0" indent="0" algn="ctr">
              <a:buNone/>
            </a:pPr>
            <a:r>
              <a:rPr lang="en-US" sz="9000" strike="sngStrike" dirty="0">
                <a:solidFill>
                  <a:srgbClr val="C00000"/>
                </a:solidFill>
              </a:rPr>
              <a:t>Voters</a:t>
            </a:r>
            <a:r>
              <a:rPr lang="en-US" sz="9000" dirty="0">
                <a:solidFill>
                  <a:srgbClr val="0070C0"/>
                </a:solidFill>
              </a:rPr>
              <a:t>      People</a:t>
            </a:r>
          </a:p>
        </p:txBody>
      </p:sp>
      <p:sp>
        <p:nvSpPr>
          <p:cNvPr id="6" name="Slide Number Placeholder 5">
            <a:extLst>
              <a:ext uri="{FF2B5EF4-FFF2-40B4-BE49-F238E27FC236}">
                <a16:creationId xmlns:a16="http://schemas.microsoft.com/office/drawing/2014/main" id="{08EE01DD-C120-454F-940B-2A38AEA2E83D}"/>
              </a:ext>
            </a:extLst>
          </p:cNvPr>
          <p:cNvSpPr>
            <a:spLocks noGrp="1"/>
          </p:cNvSpPr>
          <p:nvPr>
            <p:ph type="sldNum" sz="quarter" idx="12"/>
          </p:nvPr>
        </p:nvSpPr>
        <p:spPr/>
        <p:txBody>
          <a:bodyPr/>
          <a:lstStyle/>
          <a:p>
            <a:fld id="{1443B369-57DF-B442-8FCB-D934278892A2}" type="slidenum">
              <a:rPr lang="en-US" smtClean="0"/>
              <a:t>15</a:t>
            </a:fld>
            <a:endParaRPr lang="en-US" dirty="0"/>
          </a:p>
        </p:txBody>
      </p:sp>
      <p:sp>
        <p:nvSpPr>
          <p:cNvPr id="3" name="TextBox 2">
            <a:extLst>
              <a:ext uri="{FF2B5EF4-FFF2-40B4-BE49-F238E27FC236}">
                <a16:creationId xmlns:a16="http://schemas.microsoft.com/office/drawing/2014/main" id="{6C7F64E6-BD87-2344-B620-7D041421CB74}"/>
              </a:ext>
            </a:extLst>
          </p:cNvPr>
          <p:cNvSpPr txBox="1"/>
          <p:nvPr/>
        </p:nvSpPr>
        <p:spPr>
          <a:xfrm>
            <a:off x="1752600" y="3897086"/>
            <a:ext cx="4049485" cy="1107996"/>
          </a:xfrm>
          <a:prstGeom prst="rect">
            <a:avLst/>
          </a:prstGeom>
          <a:noFill/>
        </p:spPr>
        <p:txBody>
          <a:bodyPr wrap="square" rtlCol="0">
            <a:spAutoFit/>
          </a:bodyPr>
          <a:lstStyle/>
          <a:p>
            <a:pPr algn="ctr"/>
            <a:r>
              <a:rPr lang="en-US" sz="2400" i="1" dirty="0">
                <a:solidFill>
                  <a:srgbClr val="C00000"/>
                </a:solidFill>
              </a:rPr>
              <a:t>Each vote should </a:t>
            </a:r>
          </a:p>
          <a:p>
            <a:pPr algn="ctr"/>
            <a:r>
              <a:rPr lang="en-US" sz="2400" i="1" dirty="0">
                <a:solidFill>
                  <a:srgbClr val="C00000"/>
                </a:solidFill>
              </a:rPr>
              <a:t>have equal weight</a:t>
            </a:r>
          </a:p>
          <a:p>
            <a:endParaRPr lang="en-US" dirty="0"/>
          </a:p>
        </p:txBody>
      </p:sp>
      <p:sp>
        <p:nvSpPr>
          <p:cNvPr id="4" name="TextBox 3">
            <a:extLst>
              <a:ext uri="{FF2B5EF4-FFF2-40B4-BE49-F238E27FC236}">
                <a16:creationId xmlns:a16="http://schemas.microsoft.com/office/drawing/2014/main" id="{6B1882E6-A55D-A144-AA50-3AB78440FE4D}"/>
              </a:ext>
            </a:extLst>
          </p:cNvPr>
          <p:cNvSpPr txBox="1"/>
          <p:nvPr/>
        </p:nvSpPr>
        <p:spPr>
          <a:xfrm>
            <a:off x="5943600" y="3897086"/>
            <a:ext cx="4724400" cy="830997"/>
          </a:xfrm>
          <a:prstGeom prst="rect">
            <a:avLst/>
          </a:prstGeom>
          <a:noFill/>
        </p:spPr>
        <p:txBody>
          <a:bodyPr wrap="square" rtlCol="0">
            <a:spAutoFit/>
          </a:bodyPr>
          <a:lstStyle/>
          <a:p>
            <a:pPr algn="ctr"/>
            <a:r>
              <a:rPr lang="en-US" sz="2400" i="1" dirty="0">
                <a:solidFill>
                  <a:srgbClr val="0070C0"/>
                </a:solidFill>
              </a:rPr>
              <a:t>Equal numbers of people should have equal representation</a:t>
            </a:r>
            <a:endParaRPr lang="en-US" sz="2400" i="1" dirty="0"/>
          </a:p>
        </p:txBody>
      </p:sp>
      <p:sp>
        <p:nvSpPr>
          <p:cNvPr id="13" name="TextBox 12"/>
          <p:cNvSpPr txBox="1"/>
          <p:nvPr/>
        </p:nvSpPr>
        <p:spPr>
          <a:xfrm>
            <a:off x="126815" y="6448614"/>
            <a:ext cx="5816785" cy="369332"/>
          </a:xfrm>
          <a:prstGeom prst="rect">
            <a:avLst/>
          </a:prstGeom>
          <a:noFill/>
        </p:spPr>
        <p:txBody>
          <a:bodyPr wrap="none" rtlCol="0">
            <a:spAutoFit/>
          </a:bodyPr>
          <a:lstStyle/>
          <a:p>
            <a:r>
              <a:rPr lang="en-US" dirty="0"/>
              <a:t>Joseph </a:t>
            </a:r>
            <a:r>
              <a:rPr lang="en-US" dirty="0" err="1" smtClean="0"/>
              <a:t>Fishkin</a:t>
            </a:r>
            <a:r>
              <a:rPr lang="en-US" dirty="0" smtClean="0"/>
              <a:t>, </a:t>
            </a:r>
            <a:r>
              <a:rPr lang="en-US" dirty="0"/>
              <a:t>Geometry of Redistricting Workshop, 2/4/18</a:t>
            </a:r>
          </a:p>
        </p:txBody>
      </p:sp>
      <p:sp>
        <p:nvSpPr>
          <p:cNvPr id="8" name="Rectangle 7"/>
          <p:cNvSpPr/>
          <p:nvPr/>
        </p:nvSpPr>
        <p:spPr>
          <a:xfrm>
            <a:off x="6570617" y="2729452"/>
            <a:ext cx="3696789" cy="1153886"/>
          </a:xfrm>
          <a:prstGeom prst="rect">
            <a:avLst/>
          </a:prstGeom>
          <a:noFill/>
          <a:ln w="3810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0486356" y="3726339"/>
            <a:ext cx="1621677" cy="2432515"/>
          </a:xfrm>
          <a:prstGeom prst="rect">
            <a:avLst/>
          </a:prstGeom>
        </p:spPr>
      </p:pic>
    </p:spTree>
    <p:extLst>
      <p:ext uri="{BB962C8B-B14F-4D97-AF65-F5344CB8AC3E}">
        <p14:creationId xmlns:p14="http://schemas.microsoft.com/office/powerpoint/2010/main" val="3616601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450287" cy="1450757"/>
          </a:xfrm>
        </p:spPr>
        <p:txBody>
          <a:bodyPr/>
          <a:lstStyle/>
          <a:p>
            <a:r>
              <a:rPr lang="en-US" dirty="0" smtClean="0"/>
              <a:t>Voting Systems</a:t>
            </a:r>
            <a:endParaRPr lang="en-US" dirty="0"/>
          </a:p>
        </p:txBody>
      </p:sp>
      <p:sp>
        <p:nvSpPr>
          <p:cNvPr id="3" name="Content Placeholder 2"/>
          <p:cNvSpPr>
            <a:spLocks noGrp="1"/>
          </p:cNvSpPr>
          <p:nvPr>
            <p:ph idx="1"/>
          </p:nvPr>
        </p:nvSpPr>
        <p:spPr>
          <a:xfrm>
            <a:off x="1097280" y="1845733"/>
            <a:ext cx="10058400" cy="4359123"/>
          </a:xfrm>
        </p:spPr>
        <p:txBody>
          <a:bodyPr>
            <a:noAutofit/>
          </a:bodyPr>
          <a:lstStyle/>
          <a:p>
            <a:r>
              <a:rPr lang="en-US" sz="2300" dirty="0" smtClean="0"/>
              <a:t>First-past-the-post – plurality or majority</a:t>
            </a:r>
          </a:p>
          <a:p>
            <a:r>
              <a:rPr lang="en-US" sz="2300" dirty="0" smtClean="0"/>
              <a:t>Ranked choice</a:t>
            </a:r>
          </a:p>
          <a:p>
            <a:r>
              <a:rPr lang="en-US" sz="2300" dirty="0" smtClean="0"/>
              <a:t>Proportional representation</a:t>
            </a:r>
          </a:p>
          <a:p>
            <a:r>
              <a:rPr lang="en-US" sz="2300" dirty="0" smtClean="0"/>
              <a:t>Semi-proportional systems</a:t>
            </a:r>
          </a:p>
          <a:p>
            <a:endParaRPr lang="en-US" sz="2300" dirty="0"/>
          </a:p>
        </p:txBody>
      </p:sp>
    </p:spTree>
    <p:extLst>
      <p:ext uri="{BB962C8B-B14F-4D97-AF65-F5344CB8AC3E}">
        <p14:creationId xmlns:p14="http://schemas.microsoft.com/office/powerpoint/2010/main" val="2469935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85443"/>
          </a:xfrm>
        </p:spPr>
        <p:txBody>
          <a:bodyPr/>
          <a:lstStyle/>
          <a:p>
            <a:r>
              <a:rPr lang="en-US" dirty="0" smtClean="0"/>
              <a:t>Selected Supreme Court Cases</a:t>
            </a:r>
            <a:endParaRPr lang="en-US" dirty="0"/>
          </a:p>
        </p:txBody>
      </p:sp>
      <p:sp>
        <p:nvSpPr>
          <p:cNvPr id="3" name="Content Placeholder 2"/>
          <p:cNvSpPr>
            <a:spLocks noGrp="1"/>
          </p:cNvSpPr>
          <p:nvPr>
            <p:ph idx="1"/>
          </p:nvPr>
        </p:nvSpPr>
        <p:spPr>
          <a:xfrm>
            <a:off x="156754" y="1763486"/>
            <a:ext cx="11887199" cy="4624251"/>
          </a:xfrm>
        </p:spPr>
        <p:txBody>
          <a:bodyPr>
            <a:normAutofit fontScale="85000" lnSpcReduction="20000"/>
          </a:bodyPr>
          <a:lstStyle/>
          <a:p>
            <a:pPr>
              <a:buFont typeface="Wingdings" panose="05000000000000000000" pitchFamily="2" charset="2"/>
              <a:buChar char="q"/>
            </a:pPr>
            <a:r>
              <a:rPr lang="en-US" dirty="0" smtClean="0"/>
              <a:t> </a:t>
            </a:r>
            <a:r>
              <a:rPr lang="en-US" i="1" dirty="0" smtClean="0"/>
              <a:t>Baker v. </a:t>
            </a:r>
            <a:r>
              <a:rPr lang="en-US" i="1" dirty="0" err="1" smtClean="0"/>
              <a:t>Carr</a:t>
            </a:r>
            <a:r>
              <a:rPr lang="en-US" i="1" dirty="0" smtClean="0"/>
              <a:t> </a:t>
            </a:r>
            <a:r>
              <a:rPr lang="en-US" dirty="0" smtClean="0"/>
              <a:t>(1962)</a:t>
            </a:r>
          </a:p>
          <a:p>
            <a:pPr lvl="1">
              <a:buFont typeface="Wingdings" panose="05000000000000000000" pitchFamily="2" charset="2"/>
              <a:buChar char="q"/>
            </a:pPr>
            <a:r>
              <a:rPr lang="en-US" dirty="0"/>
              <a:t>Federal courts have jurisdiction to consider constitutional challenges to state legislative redistricting </a:t>
            </a:r>
            <a:r>
              <a:rPr lang="en-US" dirty="0" smtClean="0"/>
              <a:t>plans.</a:t>
            </a:r>
          </a:p>
          <a:p>
            <a:pPr>
              <a:buFont typeface="Wingdings" panose="05000000000000000000" pitchFamily="2" charset="2"/>
              <a:buChar char="q"/>
            </a:pPr>
            <a:r>
              <a:rPr lang="en-US" dirty="0" smtClean="0"/>
              <a:t> </a:t>
            </a:r>
            <a:r>
              <a:rPr lang="en-US" i="1" dirty="0" smtClean="0"/>
              <a:t>Gray v. Sanders </a:t>
            </a:r>
            <a:r>
              <a:rPr lang="en-US" dirty="0" smtClean="0"/>
              <a:t>(1963)</a:t>
            </a:r>
          </a:p>
          <a:p>
            <a:pPr lvl="1">
              <a:buFont typeface="Wingdings" panose="05000000000000000000" pitchFamily="2" charset="2"/>
              <a:buChar char="q"/>
            </a:pPr>
            <a:r>
              <a:rPr lang="en-US" dirty="0" smtClean="0"/>
              <a:t>Established </a:t>
            </a:r>
            <a:r>
              <a:rPr lang="en-US" dirty="0"/>
              <a:t>the constitutional standard for equality of representation as “one person, one vote.”</a:t>
            </a:r>
            <a:endParaRPr lang="en-US" dirty="0" smtClean="0"/>
          </a:p>
          <a:p>
            <a:pPr>
              <a:buFont typeface="Wingdings" panose="05000000000000000000" pitchFamily="2" charset="2"/>
              <a:buChar char="q"/>
            </a:pPr>
            <a:r>
              <a:rPr lang="en-US" dirty="0" smtClean="0"/>
              <a:t> </a:t>
            </a:r>
            <a:r>
              <a:rPr lang="en-US" i="1" dirty="0" smtClean="0"/>
              <a:t>Reynolds v. Sims </a:t>
            </a:r>
            <a:r>
              <a:rPr lang="en-US" dirty="0" smtClean="0"/>
              <a:t>(1964)</a:t>
            </a:r>
          </a:p>
          <a:p>
            <a:pPr lvl="1">
              <a:buFont typeface="Wingdings" panose="05000000000000000000" pitchFamily="2" charset="2"/>
              <a:buChar char="q"/>
            </a:pPr>
            <a:r>
              <a:rPr lang="en-US" dirty="0"/>
              <a:t>Legislative districts may deviate from strict population equality only as necessary to give representation to political subdivisions and provide for compact districts of contiguous </a:t>
            </a:r>
            <a:r>
              <a:rPr lang="en-US" dirty="0" smtClean="0"/>
              <a:t>territory</a:t>
            </a:r>
            <a:r>
              <a:rPr lang="en-US" dirty="0"/>
              <a:t>.</a:t>
            </a:r>
            <a:endParaRPr lang="en-US" dirty="0" smtClean="0"/>
          </a:p>
          <a:p>
            <a:pPr>
              <a:buFont typeface="Wingdings" panose="05000000000000000000" pitchFamily="2" charset="2"/>
              <a:buChar char="q"/>
            </a:pPr>
            <a:r>
              <a:rPr lang="en-US" dirty="0" smtClean="0"/>
              <a:t> </a:t>
            </a:r>
            <a:r>
              <a:rPr lang="en-US" i="1" dirty="0" err="1" smtClean="0"/>
              <a:t>Thornberg</a:t>
            </a:r>
            <a:r>
              <a:rPr lang="en-US" i="1" dirty="0" smtClean="0"/>
              <a:t> v. </a:t>
            </a:r>
            <a:r>
              <a:rPr lang="en-US" i="1" dirty="0" err="1" smtClean="0"/>
              <a:t>Gingles</a:t>
            </a:r>
            <a:r>
              <a:rPr lang="en-US" i="1" dirty="0" smtClean="0"/>
              <a:t> </a:t>
            </a:r>
            <a:r>
              <a:rPr lang="en-US" dirty="0" smtClean="0"/>
              <a:t>(1986)</a:t>
            </a:r>
          </a:p>
          <a:p>
            <a:pPr lvl="1">
              <a:buFont typeface="Wingdings" panose="05000000000000000000" pitchFamily="2" charset="2"/>
              <a:buChar char="q"/>
            </a:pPr>
            <a:r>
              <a:rPr lang="en-US" dirty="0"/>
              <a:t>created the standard for determining whether § 2 of the Voting Rights Act requires that a majority-minority district be drawn.</a:t>
            </a:r>
            <a:endParaRPr lang="en-US" dirty="0" smtClean="0"/>
          </a:p>
          <a:p>
            <a:pPr>
              <a:buFont typeface="Wingdings" panose="05000000000000000000" pitchFamily="2" charset="2"/>
              <a:buChar char="q"/>
            </a:pPr>
            <a:r>
              <a:rPr lang="en-US" dirty="0"/>
              <a:t> </a:t>
            </a:r>
            <a:r>
              <a:rPr lang="en-US" dirty="0" smtClean="0"/>
              <a:t> </a:t>
            </a:r>
            <a:r>
              <a:rPr lang="en-US" i="1" dirty="0" smtClean="0"/>
              <a:t>Shaw v. Reno </a:t>
            </a:r>
            <a:r>
              <a:rPr lang="en-US" dirty="0" smtClean="0"/>
              <a:t>(1993)</a:t>
            </a:r>
          </a:p>
          <a:p>
            <a:pPr lvl="1">
              <a:buFont typeface="Wingdings" panose="05000000000000000000" pitchFamily="2" charset="2"/>
              <a:buChar char="q"/>
            </a:pPr>
            <a:r>
              <a:rPr lang="en-US" dirty="0"/>
              <a:t>Legislative and congressional districts will be struck down by courts for violating the Equal Protection Clause if they cannot be explained on grounds other than race. While not dispositive, “bizarrely shaped” districts are strongly indicative of racial intent.</a:t>
            </a:r>
            <a:endParaRPr lang="en-US" dirty="0" smtClean="0"/>
          </a:p>
          <a:p>
            <a:pPr>
              <a:buFont typeface="Wingdings" panose="05000000000000000000" pitchFamily="2" charset="2"/>
              <a:buChar char="q"/>
            </a:pPr>
            <a:r>
              <a:rPr lang="en-US" i="1" dirty="0" smtClean="0"/>
              <a:t> Arizona State Legislature v. Arizona Independent Redistricting Commission </a:t>
            </a:r>
            <a:r>
              <a:rPr lang="en-US" dirty="0" smtClean="0"/>
              <a:t>(2015)</a:t>
            </a:r>
          </a:p>
          <a:p>
            <a:pPr lvl="1">
              <a:buFont typeface="Wingdings" panose="05000000000000000000" pitchFamily="2" charset="2"/>
              <a:buChar char="q"/>
            </a:pPr>
            <a:r>
              <a:rPr lang="en-US" dirty="0" smtClean="0"/>
              <a:t>Creation </a:t>
            </a:r>
            <a:r>
              <a:rPr lang="en-US" dirty="0"/>
              <a:t>of a redistricting commission for congressional districts via ballot initiative does not violate the Elections Clause of the U.S. Constitution.</a:t>
            </a:r>
            <a:endParaRPr lang="en-US" dirty="0" smtClean="0"/>
          </a:p>
          <a:p>
            <a:pPr>
              <a:buFont typeface="Wingdings" panose="05000000000000000000" pitchFamily="2" charset="2"/>
              <a:buChar char="q"/>
            </a:pPr>
            <a:r>
              <a:rPr lang="en-US" dirty="0" smtClean="0"/>
              <a:t> </a:t>
            </a:r>
            <a:r>
              <a:rPr lang="en-US" i="1" dirty="0" err="1" smtClean="0"/>
              <a:t>Evenwell</a:t>
            </a:r>
            <a:r>
              <a:rPr lang="en-US" i="1" dirty="0" smtClean="0"/>
              <a:t> v. Abbott </a:t>
            </a:r>
            <a:r>
              <a:rPr lang="en-US" dirty="0" smtClean="0"/>
              <a:t>(2016)</a:t>
            </a:r>
          </a:p>
          <a:p>
            <a:pPr lvl="1">
              <a:buFont typeface="Wingdings" panose="05000000000000000000" pitchFamily="2" charset="2"/>
              <a:buChar char="q"/>
            </a:pPr>
            <a:r>
              <a:rPr lang="en-US" dirty="0"/>
              <a:t>Total population is a permissible metric for calculating compliance with “one person, one vote.” </a:t>
            </a:r>
            <a:endParaRPr lang="en-US" dirty="0" smtClean="0"/>
          </a:p>
        </p:txBody>
      </p:sp>
    </p:spTree>
    <p:extLst>
      <p:ext uri="{BB962C8B-B14F-4D97-AF65-F5344CB8AC3E}">
        <p14:creationId xmlns:p14="http://schemas.microsoft.com/office/powerpoint/2010/main" val="846477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Decisions</a:t>
            </a:r>
            <a:endParaRPr lang="en-US" dirty="0"/>
          </a:p>
        </p:txBody>
      </p:sp>
      <p:sp>
        <p:nvSpPr>
          <p:cNvPr id="3" name="Content Placeholder 2"/>
          <p:cNvSpPr>
            <a:spLocks noGrp="1"/>
          </p:cNvSpPr>
          <p:nvPr>
            <p:ph idx="1"/>
          </p:nvPr>
        </p:nvSpPr>
        <p:spPr>
          <a:xfrm>
            <a:off x="1097280" y="1845734"/>
            <a:ext cx="10358846" cy="4306872"/>
          </a:xfrm>
        </p:spPr>
        <p:txBody>
          <a:bodyPr>
            <a:normAutofit/>
          </a:bodyPr>
          <a:lstStyle/>
          <a:p>
            <a:r>
              <a:rPr lang="en-US" sz="3000" dirty="0" smtClean="0"/>
              <a:t>Include current discussions here</a:t>
            </a:r>
            <a:endParaRPr lang="en-US" sz="3000" dirty="0"/>
          </a:p>
        </p:txBody>
      </p:sp>
    </p:spTree>
    <p:extLst>
      <p:ext uri="{BB962C8B-B14F-4D97-AF65-F5344CB8AC3E}">
        <p14:creationId xmlns:p14="http://schemas.microsoft.com/office/powerpoint/2010/main" val="4248502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Gerrymandering</a:t>
            </a:r>
            <a:endParaRPr lang="en-US" dirty="0"/>
          </a:p>
        </p:txBody>
      </p:sp>
      <p:pic>
        <p:nvPicPr>
          <p:cNvPr id="7" name="Content Placeholder 6"/>
          <p:cNvPicPr>
            <a:picLocks noGrp="1" noChangeAspect="1"/>
          </p:cNvPicPr>
          <p:nvPr>
            <p:ph sz="half" idx="1"/>
          </p:nvPr>
        </p:nvPicPr>
        <p:blipFill>
          <a:blip r:embed="rId2"/>
          <a:stretch>
            <a:fillRect/>
          </a:stretch>
        </p:blipFill>
        <p:spPr>
          <a:xfrm>
            <a:off x="1319348" y="1845734"/>
            <a:ext cx="4450509" cy="4450509"/>
          </a:xfrm>
          <a:prstGeom prst="rect">
            <a:avLst/>
          </a:prstGeom>
        </p:spPr>
      </p:pic>
      <p:pic>
        <p:nvPicPr>
          <p:cNvPr id="6" name="Content Placeholder 5"/>
          <p:cNvPicPr>
            <a:picLocks noGrp="1" noChangeAspect="1"/>
          </p:cNvPicPr>
          <p:nvPr>
            <p:ph sz="half" idx="2"/>
          </p:nvPr>
        </p:nvPicPr>
        <p:blipFill>
          <a:blip r:embed="rId3"/>
          <a:stretch>
            <a:fillRect/>
          </a:stretch>
        </p:blipFill>
        <p:spPr>
          <a:xfrm>
            <a:off x="6258353" y="1845734"/>
            <a:ext cx="5628847" cy="4332997"/>
          </a:xfrm>
          <a:prstGeom prst="rect">
            <a:avLst/>
          </a:prstGeom>
        </p:spPr>
      </p:pic>
    </p:spTree>
    <p:extLst>
      <p:ext uri="{BB962C8B-B14F-4D97-AF65-F5344CB8AC3E}">
        <p14:creationId xmlns:p14="http://schemas.microsoft.com/office/powerpoint/2010/main" val="1148095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74320"/>
            <a:ext cx="10058400" cy="4100431"/>
          </a:xfrm>
        </p:spPr>
        <p:txBody>
          <a:bodyPr>
            <a:normAutofit fontScale="90000"/>
          </a:bodyPr>
          <a:lstStyle/>
          <a:p>
            <a:r>
              <a:rPr lang="en-US" dirty="0" err="1" smtClean="0"/>
              <a:t>GeoCivics</a:t>
            </a:r>
            <a:r>
              <a:rPr lang="en-US" dirty="0"/>
              <a:t>: Understanding Political Landscapes through the Humanities </a:t>
            </a:r>
            <a:r>
              <a:rPr lang="en-US" dirty="0" smtClean="0"/>
              <a:t>and Geospatial Technology</a:t>
            </a:r>
            <a:endParaRPr lang="en-US" dirty="0"/>
          </a:p>
        </p:txBody>
      </p:sp>
      <p:sp>
        <p:nvSpPr>
          <p:cNvPr id="2" name="Text Placeholder 1"/>
          <p:cNvSpPr>
            <a:spLocks noGrp="1"/>
          </p:cNvSpPr>
          <p:nvPr>
            <p:ph type="body" idx="1"/>
          </p:nvPr>
        </p:nvSpPr>
        <p:spPr>
          <a:xfrm>
            <a:off x="1097280" y="4794069"/>
            <a:ext cx="10058400" cy="1045027"/>
          </a:xfrm>
        </p:spPr>
        <p:txBody>
          <a:bodyPr/>
          <a:lstStyle/>
          <a:p>
            <a:r>
              <a:rPr lang="en-US" dirty="0" smtClean="0"/>
              <a:t>PRESENTATION LOCATION AND DATE</a:t>
            </a:r>
          </a:p>
          <a:p>
            <a:r>
              <a:rPr lang="en-US" dirty="0" smtClean="0"/>
              <a:t>PRESENTER</a:t>
            </a:r>
            <a:endParaRPr lang="en-US" dirty="0"/>
          </a:p>
        </p:txBody>
      </p:sp>
    </p:spTree>
    <p:extLst>
      <p:ext uri="{BB962C8B-B14F-4D97-AF65-F5344CB8AC3E}">
        <p14:creationId xmlns:p14="http://schemas.microsoft.com/office/powerpoint/2010/main" val="3613576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36875" y="70707"/>
            <a:ext cx="7024987" cy="67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182880" anchor="ctr"/>
          <a:lstStyle>
            <a:lvl1pPr algn="l" rtl="0" eaLnBrk="0" fontAlgn="base" hangingPunct="0">
              <a:spcBef>
                <a:spcPct val="0"/>
              </a:spcBef>
              <a:spcAft>
                <a:spcPct val="0"/>
              </a:spcAft>
              <a:defRPr sz="2800" b="1">
                <a:solidFill>
                  <a:srgbClr val="2B336B"/>
                </a:solidFill>
                <a:latin typeface="Times New Roman" pitchFamily="18" charset="0"/>
                <a:ea typeface="+mj-ea"/>
                <a:cs typeface="Times New Roman" pitchFamily="18" charset="0"/>
              </a:defRPr>
            </a:lvl1pPr>
            <a:lvl2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2pPr>
            <a:lvl3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3pPr>
            <a:lvl4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4pPr>
            <a:lvl5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5pPr>
            <a:lvl6pPr marL="4572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6pPr>
            <a:lvl7pPr marL="9144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7pPr>
            <a:lvl8pPr marL="13716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8pPr>
            <a:lvl9pPr marL="18288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9pPr>
          </a:lstStyle>
          <a:p>
            <a:pPr eaLnBrk="1" hangingPunct="1">
              <a:defRPr/>
            </a:pPr>
            <a:r>
              <a:rPr lang="en-US" sz="4800" dirty="0">
                <a:solidFill>
                  <a:schemeClr val="tx1"/>
                </a:solidFill>
                <a:latin typeface="+mj-lt"/>
                <a:ea typeface="Franklin Gothic Book" charset="0"/>
                <a:cs typeface="Franklin Gothic Book" charset="0"/>
              </a:rPr>
              <a:t>What do you see?</a:t>
            </a:r>
            <a:endParaRPr lang="en-US" sz="4800" i="1" dirty="0">
              <a:solidFill>
                <a:schemeClr val="tx1"/>
              </a:solidFill>
              <a:latin typeface="+mj-lt"/>
              <a:ea typeface="Franklin Gothic Book" charset="0"/>
              <a:cs typeface="Franklin Gothic Book" charset="0"/>
            </a:endParaRPr>
          </a:p>
        </p:txBody>
      </p:sp>
      <p:sp>
        <p:nvSpPr>
          <p:cNvPr id="28676" name="TextBox 1"/>
          <p:cNvSpPr txBox="1">
            <a:spLocks noChangeArrowheads="1"/>
          </p:cNvSpPr>
          <p:nvPr/>
        </p:nvSpPr>
        <p:spPr bwMode="auto">
          <a:xfrm>
            <a:off x="7753149" y="748865"/>
            <a:ext cx="434037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ct val="20000"/>
              </a:spcAft>
              <a:defRPr sz="2200" b="1">
                <a:solidFill>
                  <a:schemeClr val="tx1"/>
                </a:solidFill>
                <a:latin typeface="Garamond" charset="0"/>
                <a:ea typeface="ヒラギノ角ゴ Pro W3" charset="-128"/>
                <a:cs typeface="ヒラギノ角ゴ Pro W3" charset="-128"/>
              </a:defRPr>
            </a:lvl1pPr>
            <a:lvl2pPr marL="742950" indent="-285750">
              <a:lnSpc>
                <a:spcPct val="110000"/>
              </a:lnSpc>
              <a:defRPr>
                <a:solidFill>
                  <a:schemeClr val="tx1"/>
                </a:solidFill>
                <a:latin typeface="Arial" charset="0"/>
                <a:ea typeface="ヒラギノ角ゴ Pro W3" charset="-128"/>
                <a:cs typeface="ヒラギノ角ゴ Pro W3" charset="-128"/>
              </a:defRPr>
            </a:lvl2pPr>
            <a:lvl3pPr marL="1143000" indent="-228600">
              <a:lnSpc>
                <a:spcPct val="120000"/>
              </a:lnSpc>
              <a:spcBef>
                <a:spcPct val="20000"/>
              </a:spcBef>
              <a:defRPr sz="1600">
                <a:solidFill>
                  <a:schemeClr val="tx1"/>
                </a:solidFill>
                <a:latin typeface="Arial" charset="0"/>
                <a:ea typeface="ヒラギノ角ゴ Pro W3" charset="-128"/>
                <a:cs typeface="ヒラギノ角ゴ Pro W3" charset="-128"/>
              </a:defRPr>
            </a:lvl3pPr>
            <a:lvl4pPr marL="1600200" indent="-228600">
              <a:lnSpc>
                <a:spcPct val="120000"/>
              </a:lnSpc>
              <a:spcBef>
                <a:spcPct val="20000"/>
              </a:spcBef>
              <a:buFont typeface="Times" charset="0"/>
              <a:buChar char="•"/>
              <a:defRPr sz="1400">
                <a:solidFill>
                  <a:schemeClr val="tx1"/>
                </a:solidFill>
                <a:latin typeface="Arial" charset="0"/>
                <a:ea typeface="ヒラギノ角ゴ Pro W3" charset="-128"/>
                <a:cs typeface="ヒラギノ角ゴ Pro W3" charset="-128"/>
              </a:defRPr>
            </a:lvl4pPr>
            <a:lvl5pPr marL="2057400" indent="-228600">
              <a:lnSpc>
                <a:spcPct val="120000"/>
              </a:lnSpc>
              <a:spcBef>
                <a:spcPct val="20000"/>
              </a:spcBef>
              <a:buFont typeface="Times" charset="0"/>
              <a:buChar char="•"/>
              <a:defRPr sz="1200">
                <a:solidFill>
                  <a:schemeClr val="tx1"/>
                </a:solidFill>
                <a:latin typeface="Arial" charset="0"/>
                <a:ea typeface="ヒラギノ角ゴ Pro W3" charset="-128"/>
                <a:cs typeface="ヒラギノ角ゴ Pro W3" charset="-128"/>
              </a:defRPr>
            </a:lvl5pPr>
            <a:lvl6pPr marL="25146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6pPr>
            <a:lvl7pPr marL="29718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7pPr>
            <a:lvl8pPr marL="34290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8pPr>
            <a:lvl9pPr marL="38862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9pPr>
          </a:lstStyle>
          <a:p>
            <a:r>
              <a:rPr lang="en-US" sz="3000" b="0" dirty="0" smtClean="0">
                <a:latin typeface="+mj-lt"/>
                <a:ea typeface="Franklin Gothic Book" charset="0"/>
                <a:cs typeface="Franklin Gothic Book" charset="0"/>
              </a:rPr>
              <a:t>In a few words, describe this shape.</a:t>
            </a:r>
            <a:endParaRPr lang="en-US" sz="3000" b="0" dirty="0">
              <a:latin typeface="+mj-lt"/>
              <a:ea typeface="Franklin Gothic Book" charset="0"/>
              <a:cs typeface="Franklin Gothic Book" charset="0"/>
            </a:endParaRPr>
          </a:p>
          <a:p>
            <a:endParaRPr lang="en-US" sz="2400" b="0" dirty="0">
              <a:latin typeface="Franklin Gothic Book" charset="0"/>
              <a:ea typeface="Franklin Gothic Book" charset="0"/>
              <a:cs typeface="Franklin Gothic Book"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75" y="746803"/>
            <a:ext cx="7143208" cy="5341461"/>
          </a:xfrm>
          <a:prstGeom prst="rect">
            <a:avLst/>
          </a:prstGeom>
        </p:spPr>
      </p:pic>
    </p:spTree>
    <p:extLst>
      <p:ext uri="{BB962C8B-B14F-4D97-AF65-F5344CB8AC3E}">
        <p14:creationId xmlns:p14="http://schemas.microsoft.com/office/powerpoint/2010/main" val="421054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36875" y="70707"/>
            <a:ext cx="7024987" cy="67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182880" anchor="ctr"/>
          <a:lstStyle>
            <a:lvl1pPr algn="l" rtl="0" eaLnBrk="0" fontAlgn="base" hangingPunct="0">
              <a:spcBef>
                <a:spcPct val="0"/>
              </a:spcBef>
              <a:spcAft>
                <a:spcPct val="0"/>
              </a:spcAft>
              <a:defRPr sz="2800" b="1">
                <a:solidFill>
                  <a:srgbClr val="2B336B"/>
                </a:solidFill>
                <a:latin typeface="Times New Roman" pitchFamily="18" charset="0"/>
                <a:ea typeface="+mj-ea"/>
                <a:cs typeface="Times New Roman" pitchFamily="18" charset="0"/>
              </a:defRPr>
            </a:lvl1pPr>
            <a:lvl2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2pPr>
            <a:lvl3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3pPr>
            <a:lvl4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4pPr>
            <a:lvl5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5pPr>
            <a:lvl6pPr marL="4572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6pPr>
            <a:lvl7pPr marL="9144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7pPr>
            <a:lvl8pPr marL="13716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8pPr>
            <a:lvl9pPr marL="18288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9pPr>
          </a:lstStyle>
          <a:p>
            <a:pPr eaLnBrk="1" hangingPunct="1">
              <a:defRPr/>
            </a:pPr>
            <a:r>
              <a:rPr lang="en-US" sz="4800" dirty="0">
                <a:solidFill>
                  <a:schemeClr val="tx1"/>
                </a:solidFill>
                <a:latin typeface="+mj-lt"/>
                <a:ea typeface="Franklin Gothic Book" charset="0"/>
                <a:cs typeface="Franklin Gothic Book" charset="0"/>
              </a:rPr>
              <a:t>What do you see?</a:t>
            </a:r>
          </a:p>
        </p:txBody>
      </p:sp>
      <p:sp>
        <p:nvSpPr>
          <p:cNvPr id="28676" name="TextBox 1"/>
          <p:cNvSpPr txBox="1">
            <a:spLocks noChangeArrowheads="1"/>
          </p:cNvSpPr>
          <p:nvPr/>
        </p:nvSpPr>
        <p:spPr bwMode="auto">
          <a:xfrm>
            <a:off x="7753149" y="748865"/>
            <a:ext cx="434037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ct val="20000"/>
              </a:spcAft>
              <a:defRPr sz="2200" b="1">
                <a:solidFill>
                  <a:schemeClr val="tx1"/>
                </a:solidFill>
                <a:latin typeface="Garamond" charset="0"/>
                <a:ea typeface="ヒラギノ角ゴ Pro W3" charset="-128"/>
                <a:cs typeface="ヒラギノ角ゴ Pro W3" charset="-128"/>
              </a:defRPr>
            </a:lvl1pPr>
            <a:lvl2pPr marL="742950" indent="-285750">
              <a:lnSpc>
                <a:spcPct val="110000"/>
              </a:lnSpc>
              <a:defRPr>
                <a:solidFill>
                  <a:schemeClr val="tx1"/>
                </a:solidFill>
                <a:latin typeface="Arial" charset="0"/>
                <a:ea typeface="ヒラギノ角ゴ Pro W3" charset="-128"/>
                <a:cs typeface="ヒラギノ角ゴ Pro W3" charset="-128"/>
              </a:defRPr>
            </a:lvl2pPr>
            <a:lvl3pPr marL="1143000" indent="-228600">
              <a:lnSpc>
                <a:spcPct val="120000"/>
              </a:lnSpc>
              <a:spcBef>
                <a:spcPct val="20000"/>
              </a:spcBef>
              <a:defRPr sz="1600">
                <a:solidFill>
                  <a:schemeClr val="tx1"/>
                </a:solidFill>
                <a:latin typeface="Arial" charset="0"/>
                <a:ea typeface="ヒラギノ角ゴ Pro W3" charset="-128"/>
                <a:cs typeface="ヒラギノ角ゴ Pro W3" charset="-128"/>
              </a:defRPr>
            </a:lvl3pPr>
            <a:lvl4pPr marL="1600200" indent="-228600">
              <a:lnSpc>
                <a:spcPct val="120000"/>
              </a:lnSpc>
              <a:spcBef>
                <a:spcPct val="20000"/>
              </a:spcBef>
              <a:buFont typeface="Times" charset="0"/>
              <a:buChar char="•"/>
              <a:defRPr sz="1400">
                <a:solidFill>
                  <a:schemeClr val="tx1"/>
                </a:solidFill>
                <a:latin typeface="Arial" charset="0"/>
                <a:ea typeface="ヒラギノ角ゴ Pro W3" charset="-128"/>
                <a:cs typeface="ヒラギノ角ゴ Pro W3" charset="-128"/>
              </a:defRPr>
            </a:lvl4pPr>
            <a:lvl5pPr marL="2057400" indent="-228600">
              <a:lnSpc>
                <a:spcPct val="120000"/>
              </a:lnSpc>
              <a:spcBef>
                <a:spcPct val="20000"/>
              </a:spcBef>
              <a:buFont typeface="Times" charset="0"/>
              <a:buChar char="•"/>
              <a:defRPr sz="1200">
                <a:solidFill>
                  <a:schemeClr val="tx1"/>
                </a:solidFill>
                <a:latin typeface="Arial" charset="0"/>
                <a:ea typeface="ヒラギノ角ゴ Pro W3" charset="-128"/>
                <a:cs typeface="ヒラギノ角ゴ Pro W3" charset="-128"/>
              </a:defRPr>
            </a:lvl5pPr>
            <a:lvl6pPr marL="25146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6pPr>
            <a:lvl7pPr marL="29718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7pPr>
            <a:lvl8pPr marL="34290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8pPr>
            <a:lvl9pPr marL="38862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9pPr>
          </a:lstStyle>
          <a:p>
            <a:r>
              <a:rPr lang="en-US" sz="3000" b="0" dirty="0" smtClean="0">
                <a:latin typeface="+mj-lt"/>
                <a:ea typeface="Franklin Gothic Book" charset="0"/>
                <a:cs typeface="Franklin Gothic Book" charset="0"/>
              </a:rPr>
              <a:t>In a few words, describe this shape.</a:t>
            </a:r>
            <a:endParaRPr lang="en-US" sz="3000" b="0" dirty="0">
              <a:latin typeface="+mj-lt"/>
              <a:ea typeface="Franklin Gothic Book" charset="0"/>
              <a:cs typeface="Franklin Gothic Book" charset="0"/>
            </a:endParaRPr>
          </a:p>
          <a:p>
            <a:endParaRPr lang="en-US" sz="3000" b="0" dirty="0">
              <a:latin typeface="+mj-lt"/>
              <a:ea typeface="Franklin Gothic Book" charset="0"/>
              <a:cs typeface="Franklin Gothic Book" charset="0"/>
            </a:endParaRPr>
          </a:p>
          <a:p>
            <a:r>
              <a:rPr lang="en-US" sz="3000" b="0" dirty="0">
                <a:latin typeface="+mj-lt"/>
                <a:ea typeface="Franklin Gothic Book" charset="0"/>
                <a:cs typeface="Franklin Gothic Book" charset="0"/>
              </a:rPr>
              <a:t>Which direction is north? </a:t>
            </a:r>
            <a:r>
              <a:rPr lang="en-US" sz="3000" b="0" dirty="0" smtClean="0">
                <a:latin typeface="+mj-lt"/>
                <a:ea typeface="Franklin Gothic Book" charset="0"/>
                <a:cs typeface="Franklin Gothic Book" charset="0"/>
              </a:rPr>
              <a:t>east </a:t>
            </a:r>
            <a:r>
              <a:rPr lang="en-US" sz="3000" b="0" dirty="0">
                <a:latin typeface="+mj-lt"/>
                <a:ea typeface="Franklin Gothic Book" charset="0"/>
                <a:cs typeface="Franklin Gothic Book" charset="0"/>
              </a:rPr>
              <a:t>or west?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75" y="746803"/>
            <a:ext cx="7081422" cy="5432324"/>
          </a:xfrm>
          <a:prstGeom prst="rect">
            <a:avLst/>
          </a:prstGeom>
        </p:spPr>
      </p:pic>
    </p:spTree>
    <p:extLst>
      <p:ext uri="{BB962C8B-B14F-4D97-AF65-F5344CB8AC3E}">
        <p14:creationId xmlns:p14="http://schemas.microsoft.com/office/powerpoint/2010/main" val="24833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36875" y="70707"/>
            <a:ext cx="7024987" cy="67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182880" anchor="ctr"/>
          <a:lstStyle>
            <a:lvl1pPr algn="l" rtl="0" eaLnBrk="0" fontAlgn="base" hangingPunct="0">
              <a:spcBef>
                <a:spcPct val="0"/>
              </a:spcBef>
              <a:spcAft>
                <a:spcPct val="0"/>
              </a:spcAft>
              <a:defRPr sz="2800" b="1">
                <a:solidFill>
                  <a:srgbClr val="2B336B"/>
                </a:solidFill>
                <a:latin typeface="Times New Roman" pitchFamily="18" charset="0"/>
                <a:ea typeface="+mj-ea"/>
                <a:cs typeface="Times New Roman" pitchFamily="18" charset="0"/>
              </a:defRPr>
            </a:lvl1pPr>
            <a:lvl2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2pPr>
            <a:lvl3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3pPr>
            <a:lvl4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4pPr>
            <a:lvl5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5pPr>
            <a:lvl6pPr marL="4572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6pPr>
            <a:lvl7pPr marL="9144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7pPr>
            <a:lvl8pPr marL="13716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8pPr>
            <a:lvl9pPr marL="18288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9pPr>
          </a:lstStyle>
          <a:p>
            <a:pPr eaLnBrk="1" hangingPunct="1">
              <a:defRPr/>
            </a:pPr>
            <a:r>
              <a:rPr lang="en-US" sz="4800" dirty="0">
                <a:solidFill>
                  <a:schemeClr val="tx1"/>
                </a:solidFill>
                <a:latin typeface="+mj-lt"/>
                <a:ea typeface="Franklin Gothic Book" charset="0"/>
                <a:cs typeface="Franklin Gothic Book" charset="0"/>
              </a:rPr>
              <a:t>What do you see?</a:t>
            </a:r>
            <a:endParaRPr lang="en-US" sz="4800" i="1" dirty="0">
              <a:solidFill>
                <a:schemeClr val="tx1"/>
              </a:solidFill>
              <a:latin typeface="+mj-lt"/>
              <a:ea typeface="Franklin Gothic Book" charset="0"/>
              <a:cs typeface="Franklin Gothic Book" charset="0"/>
            </a:endParaRPr>
          </a:p>
        </p:txBody>
      </p:sp>
      <p:sp>
        <p:nvSpPr>
          <p:cNvPr id="28676" name="TextBox 1"/>
          <p:cNvSpPr txBox="1">
            <a:spLocks noChangeArrowheads="1"/>
          </p:cNvSpPr>
          <p:nvPr/>
        </p:nvSpPr>
        <p:spPr bwMode="auto">
          <a:xfrm>
            <a:off x="7753149" y="748865"/>
            <a:ext cx="434037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ct val="20000"/>
              </a:spcAft>
              <a:defRPr sz="2200" b="1">
                <a:solidFill>
                  <a:schemeClr val="tx1"/>
                </a:solidFill>
                <a:latin typeface="Garamond" charset="0"/>
                <a:ea typeface="ヒラギノ角ゴ Pro W3" charset="-128"/>
                <a:cs typeface="ヒラギノ角ゴ Pro W3" charset="-128"/>
              </a:defRPr>
            </a:lvl1pPr>
            <a:lvl2pPr marL="742950" indent="-285750">
              <a:lnSpc>
                <a:spcPct val="110000"/>
              </a:lnSpc>
              <a:defRPr>
                <a:solidFill>
                  <a:schemeClr val="tx1"/>
                </a:solidFill>
                <a:latin typeface="Arial" charset="0"/>
                <a:ea typeface="ヒラギノ角ゴ Pro W3" charset="-128"/>
                <a:cs typeface="ヒラギノ角ゴ Pro W3" charset="-128"/>
              </a:defRPr>
            </a:lvl2pPr>
            <a:lvl3pPr marL="1143000" indent="-228600">
              <a:lnSpc>
                <a:spcPct val="120000"/>
              </a:lnSpc>
              <a:spcBef>
                <a:spcPct val="20000"/>
              </a:spcBef>
              <a:defRPr sz="1600">
                <a:solidFill>
                  <a:schemeClr val="tx1"/>
                </a:solidFill>
                <a:latin typeface="Arial" charset="0"/>
                <a:ea typeface="ヒラギノ角ゴ Pro W3" charset="-128"/>
                <a:cs typeface="ヒラギノ角ゴ Pro W3" charset="-128"/>
              </a:defRPr>
            </a:lvl3pPr>
            <a:lvl4pPr marL="1600200" indent="-228600">
              <a:lnSpc>
                <a:spcPct val="120000"/>
              </a:lnSpc>
              <a:spcBef>
                <a:spcPct val="20000"/>
              </a:spcBef>
              <a:buFont typeface="Times" charset="0"/>
              <a:buChar char="•"/>
              <a:defRPr sz="1400">
                <a:solidFill>
                  <a:schemeClr val="tx1"/>
                </a:solidFill>
                <a:latin typeface="Arial" charset="0"/>
                <a:ea typeface="ヒラギノ角ゴ Pro W3" charset="-128"/>
                <a:cs typeface="ヒラギノ角ゴ Pro W3" charset="-128"/>
              </a:defRPr>
            </a:lvl4pPr>
            <a:lvl5pPr marL="2057400" indent="-228600">
              <a:lnSpc>
                <a:spcPct val="120000"/>
              </a:lnSpc>
              <a:spcBef>
                <a:spcPct val="20000"/>
              </a:spcBef>
              <a:buFont typeface="Times" charset="0"/>
              <a:buChar char="•"/>
              <a:defRPr sz="1200">
                <a:solidFill>
                  <a:schemeClr val="tx1"/>
                </a:solidFill>
                <a:latin typeface="Arial" charset="0"/>
                <a:ea typeface="ヒラギノ角ゴ Pro W3" charset="-128"/>
                <a:cs typeface="ヒラギノ角ゴ Pro W3" charset="-128"/>
              </a:defRPr>
            </a:lvl5pPr>
            <a:lvl6pPr marL="25146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6pPr>
            <a:lvl7pPr marL="29718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7pPr>
            <a:lvl8pPr marL="34290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8pPr>
            <a:lvl9pPr marL="38862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9pPr>
          </a:lstStyle>
          <a:p>
            <a:r>
              <a:rPr lang="en-US" sz="3000" b="0" dirty="0">
                <a:latin typeface="+mj-lt"/>
                <a:ea typeface="Franklin Gothic Book" charset="0"/>
                <a:cs typeface="Franklin Gothic Book" charset="0"/>
              </a:rPr>
              <a:t>In a few words, describe this shape.</a:t>
            </a:r>
          </a:p>
          <a:p>
            <a:endParaRPr lang="en-US" sz="3000" b="0" dirty="0" smtClean="0">
              <a:latin typeface="+mj-lt"/>
              <a:ea typeface="Franklin Gothic Book" charset="0"/>
              <a:cs typeface="Franklin Gothic Book" charset="0"/>
            </a:endParaRPr>
          </a:p>
          <a:p>
            <a:r>
              <a:rPr lang="en-US" sz="3000" b="0" dirty="0" smtClean="0">
                <a:latin typeface="+mj-lt"/>
                <a:ea typeface="Franklin Gothic Book" charset="0"/>
                <a:cs typeface="Franklin Gothic Book" charset="0"/>
              </a:rPr>
              <a:t>Which </a:t>
            </a:r>
            <a:r>
              <a:rPr lang="en-US" sz="3000" b="0" dirty="0">
                <a:latin typeface="+mj-lt"/>
                <a:ea typeface="Franklin Gothic Book" charset="0"/>
                <a:cs typeface="Franklin Gothic Book" charset="0"/>
              </a:rPr>
              <a:t>direction is north? east or west</a:t>
            </a:r>
            <a:r>
              <a:rPr lang="en-US" sz="3000" b="0" dirty="0" smtClean="0">
                <a:latin typeface="+mj-lt"/>
                <a:ea typeface="Franklin Gothic Book" charset="0"/>
                <a:cs typeface="Franklin Gothic Book" charset="0"/>
              </a:rPr>
              <a:t>?</a:t>
            </a:r>
          </a:p>
          <a:p>
            <a:endParaRPr lang="en-US" sz="3000" b="0" dirty="0" smtClean="0">
              <a:latin typeface="+mj-lt"/>
              <a:ea typeface="Franklin Gothic Book" charset="0"/>
              <a:cs typeface="Franklin Gothic Book" charset="0"/>
            </a:endParaRPr>
          </a:p>
          <a:p>
            <a:r>
              <a:rPr lang="en-US" sz="3000" b="0" dirty="0" smtClean="0">
                <a:latin typeface="+mj-lt"/>
                <a:ea typeface="Franklin Gothic Book" charset="0"/>
                <a:cs typeface="Franklin Gothic Book" charset="0"/>
              </a:rPr>
              <a:t>Are </a:t>
            </a:r>
            <a:r>
              <a:rPr lang="en-US" sz="3000" b="0" dirty="0">
                <a:latin typeface="+mj-lt"/>
                <a:ea typeface="Franklin Gothic Book" charset="0"/>
                <a:cs typeface="Franklin Gothic Book" charset="0"/>
              </a:rPr>
              <a:t>all of the edges of the shape straight or </a:t>
            </a:r>
            <a:r>
              <a:rPr lang="en-US" sz="3000" b="0" dirty="0" smtClean="0">
                <a:latin typeface="+mj-lt"/>
                <a:ea typeface="Franklin Gothic Book" charset="0"/>
                <a:cs typeface="Franklin Gothic Book" charset="0"/>
              </a:rPr>
              <a:t>curvy? </a:t>
            </a:r>
            <a:r>
              <a:rPr lang="en-US" sz="3000" b="0" dirty="0">
                <a:latin typeface="+mj-lt"/>
                <a:ea typeface="Franklin Gothic Book" charset="0"/>
                <a:cs typeface="Franklin Gothic Book" charset="0"/>
              </a:rPr>
              <a:t>Hypothesize why the edges are </a:t>
            </a:r>
            <a:r>
              <a:rPr lang="en-US" sz="3000" b="0" dirty="0" smtClean="0">
                <a:latin typeface="+mj-lt"/>
                <a:ea typeface="Franklin Gothic Book" charset="0"/>
                <a:cs typeface="Franklin Gothic Book" charset="0"/>
              </a:rPr>
              <a:t>drawn this way.</a:t>
            </a:r>
            <a:endParaRPr lang="en-US" sz="3000" b="0" dirty="0">
              <a:latin typeface="+mj-lt"/>
              <a:ea typeface="Franklin Gothic Book" charset="0"/>
              <a:cs typeface="Franklin Gothic Book"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75" y="880872"/>
            <a:ext cx="7108780" cy="5367528"/>
          </a:xfrm>
          <a:prstGeom prst="rect">
            <a:avLst/>
          </a:prstGeom>
        </p:spPr>
      </p:pic>
    </p:spTree>
    <p:extLst>
      <p:ext uri="{BB962C8B-B14F-4D97-AF65-F5344CB8AC3E}">
        <p14:creationId xmlns:p14="http://schemas.microsoft.com/office/powerpoint/2010/main" val="379018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1"/>
          <p:cNvSpPr txBox="1">
            <a:spLocks/>
          </p:cNvSpPr>
          <p:nvPr/>
        </p:nvSpPr>
        <p:spPr bwMode="auto">
          <a:xfrm>
            <a:off x="436875" y="70707"/>
            <a:ext cx="7024987" cy="67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182880" anchor="ctr"/>
          <a:lstStyle>
            <a:lvl1pPr algn="l" rtl="0" eaLnBrk="0" fontAlgn="base" hangingPunct="0">
              <a:spcBef>
                <a:spcPct val="0"/>
              </a:spcBef>
              <a:spcAft>
                <a:spcPct val="0"/>
              </a:spcAft>
              <a:defRPr sz="2800" b="1">
                <a:solidFill>
                  <a:srgbClr val="2B336B"/>
                </a:solidFill>
                <a:latin typeface="Times New Roman" pitchFamily="18" charset="0"/>
                <a:ea typeface="+mj-ea"/>
                <a:cs typeface="Times New Roman" pitchFamily="18" charset="0"/>
              </a:defRPr>
            </a:lvl1pPr>
            <a:lvl2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2pPr>
            <a:lvl3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3pPr>
            <a:lvl4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4pPr>
            <a:lvl5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5pPr>
            <a:lvl6pPr marL="4572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6pPr>
            <a:lvl7pPr marL="9144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7pPr>
            <a:lvl8pPr marL="13716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8pPr>
            <a:lvl9pPr marL="18288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9pPr>
          </a:lstStyle>
          <a:p>
            <a:pPr eaLnBrk="1" hangingPunct="1">
              <a:defRPr/>
            </a:pPr>
            <a:r>
              <a:rPr lang="en-US" sz="3733" dirty="0">
                <a:solidFill>
                  <a:schemeClr val="tx1"/>
                </a:solidFill>
                <a:latin typeface="Franklin Gothic Book" charset="0"/>
                <a:ea typeface="Franklin Gothic Book" charset="0"/>
                <a:cs typeface="Franklin Gothic Book" charset="0"/>
              </a:rPr>
              <a:t>What do you see?</a:t>
            </a:r>
            <a:endParaRPr lang="en-US" sz="3733" i="1" dirty="0">
              <a:solidFill>
                <a:schemeClr val="tx1"/>
              </a:solidFill>
              <a:latin typeface="Franklin Gothic Book" charset="0"/>
              <a:ea typeface="Franklin Gothic Book" charset="0"/>
              <a:cs typeface="Franklin Gothic Book" charset="0"/>
            </a:endParaRPr>
          </a:p>
        </p:txBody>
      </p:sp>
      <p:sp>
        <p:nvSpPr>
          <p:cNvPr id="28676" name="TextBox 1"/>
          <p:cNvSpPr txBox="1">
            <a:spLocks noChangeArrowheads="1"/>
          </p:cNvSpPr>
          <p:nvPr/>
        </p:nvSpPr>
        <p:spPr bwMode="auto">
          <a:xfrm>
            <a:off x="7753148" y="665075"/>
            <a:ext cx="4340377"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ct val="20000"/>
              </a:spcAft>
              <a:defRPr sz="2200" b="1">
                <a:solidFill>
                  <a:schemeClr val="tx1"/>
                </a:solidFill>
                <a:latin typeface="Garamond" charset="0"/>
                <a:ea typeface="ヒラギノ角ゴ Pro W3" charset="-128"/>
                <a:cs typeface="ヒラギノ角ゴ Pro W3" charset="-128"/>
              </a:defRPr>
            </a:lvl1pPr>
            <a:lvl2pPr marL="742950" indent="-285750">
              <a:lnSpc>
                <a:spcPct val="110000"/>
              </a:lnSpc>
              <a:defRPr>
                <a:solidFill>
                  <a:schemeClr val="tx1"/>
                </a:solidFill>
                <a:latin typeface="Arial" charset="0"/>
                <a:ea typeface="ヒラギノ角ゴ Pro W3" charset="-128"/>
                <a:cs typeface="ヒラギノ角ゴ Pro W3" charset="-128"/>
              </a:defRPr>
            </a:lvl2pPr>
            <a:lvl3pPr marL="1143000" indent="-228600">
              <a:lnSpc>
                <a:spcPct val="120000"/>
              </a:lnSpc>
              <a:spcBef>
                <a:spcPct val="20000"/>
              </a:spcBef>
              <a:defRPr sz="1600">
                <a:solidFill>
                  <a:schemeClr val="tx1"/>
                </a:solidFill>
                <a:latin typeface="Arial" charset="0"/>
                <a:ea typeface="ヒラギノ角ゴ Pro W3" charset="-128"/>
                <a:cs typeface="ヒラギノ角ゴ Pro W3" charset="-128"/>
              </a:defRPr>
            </a:lvl3pPr>
            <a:lvl4pPr marL="1600200" indent="-228600">
              <a:lnSpc>
                <a:spcPct val="120000"/>
              </a:lnSpc>
              <a:spcBef>
                <a:spcPct val="20000"/>
              </a:spcBef>
              <a:buFont typeface="Times" charset="0"/>
              <a:buChar char="•"/>
              <a:defRPr sz="1400">
                <a:solidFill>
                  <a:schemeClr val="tx1"/>
                </a:solidFill>
                <a:latin typeface="Arial" charset="0"/>
                <a:ea typeface="ヒラギノ角ゴ Pro W3" charset="-128"/>
                <a:cs typeface="ヒラギノ角ゴ Pro W3" charset="-128"/>
              </a:defRPr>
            </a:lvl4pPr>
            <a:lvl5pPr marL="2057400" indent="-228600">
              <a:lnSpc>
                <a:spcPct val="120000"/>
              </a:lnSpc>
              <a:spcBef>
                <a:spcPct val="20000"/>
              </a:spcBef>
              <a:buFont typeface="Times" charset="0"/>
              <a:buChar char="•"/>
              <a:defRPr sz="1200">
                <a:solidFill>
                  <a:schemeClr val="tx1"/>
                </a:solidFill>
                <a:latin typeface="Arial" charset="0"/>
                <a:ea typeface="ヒラギノ角ゴ Pro W3" charset="-128"/>
                <a:cs typeface="ヒラギノ角ゴ Pro W3" charset="-128"/>
              </a:defRPr>
            </a:lvl5pPr>
            <a:lvl6pPr marL="25146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6pPr>
            <a:lvl7pPr marL="29718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7pPr>
            <a:lvl8pPr marL="34290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8pPr>
            <a:lvl9pPr marL="38862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9pPr>
          </a:lstStyle>
          <a:p>
            <a:r>
              <a:rPr lang="en-US" sz="2500" b="0" dirty="0">
                <a:latin typeface="+mj-lt"/>
              </a:rPr>
              <a:t>This series by </a:t>
            </a:r>
            <a:r>
              <a:rPr lang="en-US" sz="2500" b="0" dirty="0" err="1">
                <a:latin typeface="+mj-lt"/>
              </a:rPr>
              <a:t>Jina</a:t>
            </a:r>
            <a:r>
              <a:rPr lang="en-US" sz="2500" b="0" dirty="0">
                <a:latin typeface="+mj-lt"/>
              </a:rPr>
              <a:t> Valentine is an examination of the forms of massively gerrymandered </a:t>
            </a:r>
            <a:r>
              <a:rPr lang="en-US" sz="2500" b="0" dirty="0" smtClean="0">
                <a:latin typeface="+mj-lt"/>
              </a:rPr>
              <a:t>districts; </a:t>
            </a:r>
            <a:r>
              <a:rPr lang="en-US" sz="2500" b="0" dirty="0">
                <a:latin typeface="+mj-lt"/>
              </a:rPr>
              <a:t>they look like Rorschach Tests</a:t>
            </a:r>
            <a:r>
              <a:rPr lang="en-US" sz="2500" b="0" dirty="0" smtClean="0">
                <a:latin typeface="+mj-lt"/>
              </a:rPr>
              <a:t>.</a:t>
            </a:r>
            <a:endParaRPr lang="en-US" sz="2500" dirty="0">
              <a:latin typeface="+mj-lt"/>
              <a:ea typeface="Franklin Gothic Book" charset="0"/>
              <a:cs typeface="Franklin Gothic Book" charset="0"/>
            </a:endParaRPr>
          </a:p>
        </p:txBody>
      </p:sp>
      <p:sp>
        <p:nvSpPr>
          <p:cNvPr id="17" name="TextBox 1">
            <a:extLst>
              <a:ext uri="{FF2B5EF4-FFF2-40B4-BE49-F238E27FC236}">
                <a16:creationId xmlns:a16="http://schemas.microsoft.com/office/drawing/2014/main" id="{D2FF2676-84F9-E54E-B4E6-EE5FC7304E09}"/>
              </a:ext>
            </a:extLst>
          </p:cNvPr>
          <p:cNvSpPr txBox="1">
            <a:spLocks noChangeArrowheads="1"/>
          </p:cNvSpPr>
          <p:nvPr/>
        </p:nvSpPr>
        <p:spPr bwMode="auto">
          <a:xfrm>
            <a:off x="7753148" y="4471977"/>
            <a:ext cx="434037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ct val="20000"/>
              </a:spcAft>
              <a:defRPr sz="2200" b="1">
                <a:solidFill>
                  <a:schemeClr val="tx1"/>
                </a:solidFill>
                <a:latin typeface="Garamond" charset="0"/>
                <a:ea typeface="ヒラギノ角ゴ Pro W3" charset="-128"/>
                <a:cs typeface="ヒラギノ角ゴ Pro W3" charset="-128"/>
              </a:defRPr>
            </a:lvl1pPr>
            <a:lvl2pPr marL="742950" indent="-285750">
              <a:lnSpc>
                <a:spcPct val="110000"/>
              </a:lnSpc>
              <a:defRPr>
                <a:solidFill>
                  <a:schemeClr val="tx1"/>
                </a:solidFill>
                <a:latin typeface="Arial" charset="0"/>
                <a:ea typeface="ヒラギノ角ゴ Pro W3" charset="-128"/>
                <a:cs typeface="ヒラギノ角ゴ Pro W3" charset="-128"/>
              </a:defRPr>
            </a:lvl2pPr>
            <a:lvl3pPr marL="1143000" indent="-228600">
              <a:lnSpc>
                <a:spcPct val="120000"/>
              </a:lnSpc>
              <a:spcBef>
                <a:spcPct val="20000"/>
              </a:spcBef>
              <a:defRPr sz="1600">
                <a:solidFill>
                  <a:schemeClr val="tx1"/>
                </a:solidFill>
                <a:latin typeface="Arial" charset="0"/>
                <a:ea typeface="ヒラギノ角ゴ Pro W3" charset="-128"/>
                <a:cs typeface="ヒラギノ角ゴ Pro W3" charset="-128"/>
              </a:defRPr>
            </a:lvl3pPr>
            <a:lvl4pPr marL="1600200" indent="-228600">
              <a:lnSpc>
                <a:spcPct val="120000"/>
              </a:lnSpc>
              <a:spcBef>
                <a:spcPct val="20000"/>
              </a:spcBef>
              <a:buFont typeface="Times" charset="0"/>
              <a:buChar char="•"/>
              <a:defRPr sz="1400">
                <a:solidFill>
                  <a:schemeClr val="tx1"/>
                </a:solidFill>
                <a:latin typeface="Arial" charset="0"/>
                <a:ea typeface="ヒラギノ角ゴ Pro W3" charset="-128"/>
                <a:cs typeface="ヒラギノ角ゴ Pro W3" charset="-128"/>
              </a:defRPr>
            </a:lvl4pPr>
            <a:lvl5pPr marL="2057400" indent="-228600">
              <a:lnSpc>
                <a:spcPct val="120000"/>
              </a:lnSpc>
              <a:spcBef>
                <a:spcPct val="20000"/>
              </a:spcBef>
              <a:buFont typeface="Times" charset="0"/>
              <a:buChar char="•"/>
              <a:defRPr sz="1200">
                <a:solidFill>
                  <a:schemeClr val="tx1"/>
                </a:solidFill>
                <a:latin typeface="Arial" charset="0"/>
                <a:ea typeface="ヒラギノ角ゴ Pro W3" charset="-128"/>
                <a:cs typeface="ヒラギノ角ゴ Pro W3" charset="-128"/>
              </a:defRPr>
            </a:lvl5pPr>
            <a:lvl6pPr marL="25146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6pPr>
            <a:lvl7pPr marL="29718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7pPr>
            <a:lvl8pPr marL="34290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8pPr>
            <a:lvl9pPr marL="38862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9pPr>
          </a:lstStyle>
          <a:p>
            <a:r>
              <a:rPr lang="en-US" sz="1400" b="0" i="1" dirty="0" err="1">
                <a:latin typeface="+mj-lt"/>
              </a:rPr>
              <a:t>Jina</a:t>
            </a:r>
            <a:r>
              <a:rPr lang="en-US" sz="1400" b="0" i="1" dirty="0">
                <a:latin typeface="+mj-lt"/>
              </a:rPr>
              <a:t> Valentine is an Assistant Professor of Art at the University of North Carolina – Chapel Hill.  She is a contemporary visual artist whose work is informed by the techniques and strategies of American folk artists. She uses a variety of media to weave histories – including drawing, papermaking, found-object collage, and radical archiving.</a:t>
            </a:r>
            <a:endParaRPr lang="en-US" sz="1400" i="1" dirty="0">
              <a:latin typeface="+mj-lt"/>
              <a:ea typeface="Franklin Gothic Book" charset="0"/>
              <a:cs typeface="Franklin Gothic Book"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644" y="746803"/>
            <a:ext cx="3246646" cy="242773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8253" y="748653"/>
            <a:ext cx="3162318" cy="242588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643" y="3426297"/>
            <a:ext cx="3247835" cy="245229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8253" y="3426297"/>
            <a:ext cx="3162318" cy="2448246"/>
          </a:xfrm>
          <a:prstGeom prst="rect">
            <a:avLst/>
          </a:prstGeom>
        </p:spPr>
      </p:pic>
    </p:spTree>
    <p:extLst>
      <p:ext uri="{BB962C8B-B14F-4D97-AF65-F5344CB8AC3E}">
        <p14:creationId xmlns:p14="http://schemas.microsoft.com/office/powerpoint/2010/main" val="4066715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36875" y="70707"/>
            <a:ext cx="7024987" cy="67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182880" anchor="ctr"/>
          <a:lstStyle>
            <a:lvl1pPr algn="l" rtl="0" eaLnBrk="0" fontAlgn="base" hangingPunct="0">
              <a:spcBef>
                <a:spcPct val="0"/>
              </a:spcBef>
              <a:spcAft>
                <a:spcPct val="0"/>
              </a:spcAft>
              <a:defRPr sz="2800" b="1">
                <a:solidFill>
                  <a:srgbClr val="2B336B"/>
                </a:solidFill>
                <a:latin typeface="Times New Roman" pitchFamily="18" charset="0"/>
                <a:ea typeface="+mj-ea"/>
                <a:cs typeface="Times New Roman" pitchFamily="18" charset="0"/>
              </a:defRPr>
            </a:lvl1pPr>
            <a:lvl2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2pPr>
            <a:lvl3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3pPr>
            <a:lvl4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4pPr>
            <a:lvl5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5pPr>
            <a:lvl6pPr marL="4572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6pPr>
            <a:lvl7pPr marL="9144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7pPr>
            <a:lvl8pPr marL="13716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8pPr>
            <a:lvl9pPr marL="18288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9pPr>
          </a:lstStyle>
          <a:p>
            <a:pPr eaLnBrk="1" hangingPunct="1">
              <a:defRPr/>
            </a:pPr>
            <a:r>
              <a:rPr lang="en-US" sz="4800" dirty="0">
                <a:solidFill>
                  <a:schemeClr val="tx1"/>
                </a:solidFill>
                <a:latin typeface="+mj-lt"/>
                <a:ea typeface="Franklin Gothic Book" charset="0"/>
                <a:cs typeface="Franklin Gothic Book" charset="0"/>
              </a:rPr>
              <a:t>Civic Landscapes</a:t>
            </a:r>
            <a:endParaRPr lang="en-US" sz="4800" i="1" dirty="0">
              <a:solidFill>
                <a:schemeClr val="tx1"/>
              </a:solidFill>
              <a:latin typeface="+mj-lt"/>
              <a:ea typeface="Franklin Gothic Book" charset="0"/>
              <a:cs typeface="Franklin Gothic Book" charset="0"/>
            </a:endParaRPr>
          </a:p>
        </p:txBody>
      </p:sp>
      <p:sp>
        <p:nvSpPr>
          <p:cNvPr id="28676" name="TextBox 1"/>
          <p:cNvSpPr txBox="1">
            <a:spLocks noChangeArrowheads="1"/>
          </p:cNvSpPr>
          <p:nvPr/>
        </p:nvSpPr>
        <p:spPr bwMode="auto">
          <a:xfrm>
            <a:off x="7273636" y="748865"/>
            <a:ext cx="4819891"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ct val="20000"/>
              </a:spcAft>
              <a:defRPr sz="2200" b="1">
                <a:solidFill>
                  <a:schemeClr val="tx1"/>
                </a:solidFill>
                <a:latin typeface="Garamond" charset="0"/>
                <a:ea typeface="ヒラギノ角ゴ Pro W3" charset="-128"/>
                <a:cs typeface="ヒラギノ角ゴ Pro W3" charset="-128"/>
              </a:defRPr>
            </a:lvl1pPr>
            <a:lvl2pPr marL="742950" indent="-285750">
              <a:lnSpc>
                <a:spcPct val="110000"/>
              </a:lnSpc>
              <a:defRPr>
                <a:solidFill>
                  <a:schemeClr val="tx1"/>
                </a:solidFill>
                <a:latin typeface="Arial" charset="0"/>
                <a:ea typeface="ヒラギノ角ゴ Pro W3" charset="-128"/>
                <a:cs typeface="ヒラギノ角ゴ Pro W3" charset="-128"/>
              </a:defRPr>
            </a:lvl2pPr>
            <a:lvl3pPr marL="1143000" indent="-228600">
              <a:lnSpc>
                <a:spcPct val="120000"/>
              </a:lnSpc>
              <a:spcBef>
                <a:spcPct val="20000"/>
              </a:spcBef>
              <a:defRPr sz="1600">
                <a:solidFill>
                  <a:schemeClr val="tx1"/>
                </a:solidFill>
                <a:latin typeface="Arial" charset="0"/>
                <a:ea typeface="ヒラギノ角ゴ Pro W3" charset="-128"/>
                <a:cs typeface="ヒラギノ角ゴ Pro W3" charset="-128"/>
              </a:defRPr>
            </a:lvl3pPr>
            <a:lvl4pPr marL="1600200" indent="-228600">
              <a:lnSpc>
                <a:spcPct val="120000"/>
              </a:lnSpc>
              <a:spcBef>
                <a:spcPct val="20000"/>
              </a:spcBef>
              <a:buFont typeface="Times" charset="0"/>
              <a:buChar char="•"/>
              <a:defRPr sz="1400">
                <a:solidFill>
                  <a:schemeClr val="tx1"/>
                </a:solidFill>
                <a:latin typeface="Arial" charset="0"/>
                <a:ea typeface="ヒラギノ角ゴ Pro W3" charset="-128"/>
                <a:cs typeface="ヒラギノ角ゴ Pro W3" charset="-128"/>
              </a:defRPr>
            </a:lvl4pPr>
            <a:lvl5pPr marL="2057400" indent="-228600">
              <a:lnSpc>
                <a:spcPct val="120000"/>
              </a:lnSpc>
              <a:spcBef>
                <a:spcPct val="20000"/>
              </a:spcBef>
              <a:buFont typeface="Times" charset="0"/>
              <a:buChar char="•"/>
              <a:defRPr sz="1200">
                <a:solidFill>
                  <a:schemeClr val="tx1"/>
                </a:solidFill>
                <a:latin typeface="Arial" charset="0"/>
                <a:ea typeface="ヒラギノ角ゴ Pro W3" charset="-128"/>
                <a:cs typeface="ヒラギノ角ゴ Pro W3" charset="-128"/>
              </a:defRPr>
            </a:lvl5pPr>
            <a:lvl6pPr marL="25146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6pPr>
            <a:lvl7pPr marL="29718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7pPr>
            <a:lvl8pPr marL="34290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8pPr>
            <a:lvl9pPr marL="38862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9pPr>
          </a:lstStyle>
          <a:p>
            <a:r>
              <a:rPr lang="en-US" sz="3000" b="0" dirty="0">
                <a:latin typeface="+mn-lt"/>
              </a:rPr>
              <a:t>What </a:t>
            </a:r>
            <a:r>
              <a:rPr lang="en-US" sz="3000" b="0" dirty="0" smtClean="0">
                <a:latin typeface="+mn-lt"/>
              </a:rPr>
              <a:t>is </a:t>
            </a:r>
            <a:r>
              <a:rPr lang="en-US" sz="3000" b="0" dirty="0">
                <a:latin typeface="+mn-lt"/>
              </a:rPr>
              <a:t>the primary message of this political cartoon?</a:t>
            </a:r>
          </a:p>
          <a:p>
            <a:endParaRPr lang="en-US" sz="3000" b="0" dirty="0">
              <a:latin typeface="+mn-lt"/>
            </a:endParaRPr>
          </a:p>
          <a:p>
            <a:r>
              <a:rPr lang="en-US" sz="3000" b="0" dirty="0">
                <a:latin typeface="+mn-lt"/>
              </a:rPr>
              <a:t>What region of the United States </a:t>
            </a:r>
            <a:r>
              <a:rPr lang="en-US" sz="3000" b="0" dirty="0" smtClean="0">
                <a:latin typeface="+mn-lt"/>
              </a:rPr>
              <a:t>does </a:t>
            </a:r>
            <a:r>
              <a:rPr lang="en-US" sz="3000" b="0" dirty="0">
                <a:latin typeface="+mn-lt"/>
              </a:rPr>
              <a:t>this cartoon </a:t>
            </a:r>
            <a:r>
              <a:rPr lang="en-US" sz="3000" b="0" dirty="0" smtClean="0">
                <a:latin typeface="+mn-lt"/>
              </a:rPr>
              <a:t>represent?  What clues does the cartoon give you?</a:t>
            </a:r>
          </a:p>
          <a:p>
            <a:endParaRPr lang="en-US" sz="3000" b="0" dirty="0">
              <a:latin typeface="+mn-lt"/>
            </a:endParaRPr>
          </a:p>
          <a:p>
            <a:r>
              <a:rPr lang="en-US" sz="3000" b="0" dirty="0" smtClean="0">
                <a:latin typeface="+mn-lt"/>
              </a:rPr>
              <a:t>What additional information do you need to interpret this image?</a:t>
            </a:r>
            <a:endParaRPr lang="en-US" sz="3000" b="0" dirty="0">
              <a:latin typeface="+mn-lt"/>
            </a:endParaRPr>
          </a:p>
        </p:txBody>
      </p:sp>
      <p:pic>
        <p:nvPicPr>
          <p:cNvPr id="5" name="Picture 4">
            <a:extLst>
              <a:ext uri="{FF2B5EF4-FFF2-40B4-BE49-F238E27FC236}">
                <a16:creationId xmlns:a16="http://schemas.microsoft.com/office/drawing/2014/main" id="{D6EF9E0A-E808-1546-9C6E-D21A8C2AA5F2}"/>
              </a:ext>
            </a:extLst>
          </p:cNvPr>
          <p:cNvPicPr>
            <a:picLocks noChangeAspect="1"/>
          </p:cNvPicPr>
          <p:nvPr/>
        </p:nvPicPr>
        <p:blipFill>
          <a:blip r:embed="rId3"/>
          <a:stretch>
            <a:fillRect/>
          </a:stretch>
        </p:blipFill>
        <p:spPr>
          <a:xfrm>
            <a:off x="176126" y="942109"/>
            <a:ext cx="6758303" cy="5068728"/>
          </a:xfrm>
          <a:prstGeom prst="rect">
            <a:avLst/>
          </a:prstGeom>
        </p:spPr>
      </p:pic>
    </p:spTree>
    <p:extLst>
      <p:ext uri="{BB962C8B-B14F-4D97-AF65-F5344CB8AC3E}">
        <p14:creationId xmlns:p14="http://schemas.microsoft.com/office/powerpoint/2010/main" val="359317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36875" y="70707"/>
            <a:ext cx="7024987" cy="67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182880" anchor="ctr"/>
          <a:lstStyle>
            <a:lvl1pPr algn="l" rtl="0" eaLnBrk="0" fontAlgn="base" hangingPunct="0">
              <a:spcBef>
                <a:spcPct val="0"/>
              </a:spcBef>
              <a:spcAft>
                <a:spcPct val="0"/>
              </a:spcAft>
              <a:defRPr sz="2800" b="1">
                <a:solidFill>
                  <a:srgbClr val="2B336B"/>
                </a:solidFill>
                <a:latin typeface="Times New Roman" pitchFamily="18" charset="0"/>
                <a:ea typeface="+mj-ea"/>
                <a:cs typeface="Times New Roman" pitchFamily="18" charset="0"/>
              </a:defRPr>
            </a:lvl1pPr>
            <a:lvl2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2pPr>
            <a:lvl3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3pPr>
            <a:lvl4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4pPr>
            <a:lvl5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5pPr>
            <a:lvl6pPr marL="4572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6pPr>
            <a:lvl7pPr marL="9144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7pPr>
            <a:lvl8pPr marL="13716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8pPr>
            <a:lvl9pPr marL="18288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9pPr>
          </a:lstStyle>
          <a:p>
            <a:pPr eaLnBrk="1" hangingPunct="1">
              <a:defRPr/>
            </a:pPr>
            <a:r>
              <a:rPr lang="en-US" sz="4000" dirty="0">
                <a:solidFill>
                  <a:schemeClr val="tx1"/>
                </a:solidFill>
                <a:latin typeface="+mj-lt"/>
                <a:ea typeface="Franklin Gothic Book" charset="0"/>
                <a:cs typeface="Franklin Gothic Book" charset="0"/>
              </a:rPr>
              <a:t>Gerrymandering</a:t>
            </a:r>
            <a:endParaRPr lang="en-US" sz="4000" i="1" dirty="0">
              <a:solidFill>
                <a:schemeClr val="tx1"/>
              </a:solidFill>
              <a:latin typeface="+mj-lt"/>
              <a:ea typeface="Franklin Gothic Book" charset="0"/>
              <a:cs typeface="Franklin Gothic Book" charset="0"/>
            </a:endParaRPr>
          </a:p>
        </p:txBody>
      </p:sp>
      <p:sp>
        <p:nvSpPr>
          <p:cNvPr id="28676" name="TextBox 1"/>
          <p:cNvSpPr txBox="1">
            <a:spLocks noChangeArrowheads="1"/>
          </p:cNvSpPr>
          <p:nvPr/>
        </p:nvSpPr>
        <p:spPr bwMode="auto">
          <a:xfrm>
            <a:off x="7753149" y="746803"/>
            <a:ext cx="4340377" cy="574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ct val="20000"/>
              </a:spcAft>
              <a:defRPr sz="2200" b="1">
                <a:solidFill>
                  <a:schemeClr val="tx1"/>
                </a:solidFill>
                <a:latin typeface="Garamond" charset="0"/>
                <a:ea typeface="ヒラギノ角ゴ Pro W3" charset="-128"/>
                <a:cs typeface="ヒラギノ角ゴ Pro W3" charset="-128"/>
              </a:defRPr>
            </a:lvl1pPr>
            <a:lvl2pPr marL="742950" indent="-285750">
              <a:lnSpc>
                <a:spcPct val="110000"/>
              </a:lnSpc>
              <a:defRPr>
                <a:solidFill>
                  <a:schemeClr val="tx1"/>
                </a:solidFill>
                <a:latin typeface="Arial" charset="0"/>
                <a:ea typeface="ヒラギノ角ゴ Pro W3" charset="-128"/>
                <a:cs typeface="ヒラギノ角ゴ Pro W3" charset="-128"/>
              </a:defRPr>
            </a:lvl2pPr>
            <a:lvl3pPr marL="1143000" indent="-228600">
              <a:lnSpc>
                <a:spcPct val="120000"/>
              </a:lnSpc>
              <a:spcBef>
                <a:spcPct val="20000"/>
              </a:spcBef>
              <a:defRPr sz="1600">
                <a:solidFill>
                  <a:schemeClr val="tx1"/>
                </a:solidFill>
                <a:latin typeface="Arial" charset="0"/>
                <a:ea typeface="ヒラギノ角ゴ Pro W3" charset="-128"/>
                <a:cs typeface="ヒラギノ角ゴ Pro W3" charset="-128"/>
              </a:defRPr>
            </a:lvl3pPr>
            <a:lvl4pPr marL="1600200" indent="-228600">
              <a:lnSpc>
                <a:spcPct val="120000"/>
              </a:lnSpc>
              <a:spcBef>
                <a:spcPct val="20000"/>
              </a:spcBef>
              <a:buFont typeface="Times" charset="0"/>
              <a:buChar char="•"/>
              <a:defRPr sz="1400">
                <a:solidFill>
                  <a:schemeClr val="tx1"/>
                </a:solidFill>
                <a:latin typeface="Arial" charset="0"/>
                <a:ea typeface="ヒラギノ角ゴ Pro W3" charset="-128"/>
                <a:cs typeface="ヒラギノ角ゴ Pro W3" charset="-128"/>
              </a:defRPr>
            </a:lvl4pPr>
            <a:lvl5pPr marL="2057400" indent="-228600">
              <a:lnSpc>
                <a:spcPct val="120000"/>
              </a:lnSpc>
              <a:spcBef>
                <a:spcPct val="20000"/>
              </a:spcBef>
              <a:buFont typeface="Times" charset="0"/>
              <a:buChar char="•"/>
              <a:defRPr sz="1200">
                <a:solidFill>
                  <a:schemeClr val="tx1"/>
                </a:solidFill>
                <a:latin typeface="Arial" charset="0"/>
                <a:ea typeface="ヒラギノ角ゴ Pro W3" charset="-128"/>
                <a:cs typeface="ヒラギノ角ゴ Pro W3" charset="-128"/>
              </a:defRPr>
            </a:lvl5pPr>
            <a:lvl6pPr marL="25146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6pPr>
            <a:lvl7pPr marL="29718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7pPr>
            <a:lvl8pPr marL="34290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8pPr>
            <a:lvl9pPr marL="38862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9pPr>
          </a:lstStyle>
          <a:p>
            <a:r>
              <a:rPr lang="en-US" sz="2500" b="0" dirty="0">
                <a:latin typeface="+mn-lt"/>
              </a:rPr>
              <a:t>Gerrymandering refers to the drawing of political boundaries in favor of one party, or </a:t>
            </a:r>
            <a:r>
              <a:rPr lang="en-US" sz="2500" b="0" dirty="0" smtClean="0">
                <a:latin typeface="+mn-lt"/>
              </a:rPr>
              <a:t>faction, </a:t>
            </a:r>
            <a:r>
              <a:rPr lang="en-US" sz="2500" b="0" dirty="0">
                <a:latin typeface="+mn-lt"/>
              </a:rPr>
              <a:t>over another.</a:t>
            </a:r>
          </a:p>
          <a:p>
            <a:endParaRPr lang="en-US" sz="1000" b="0" dirty="0">
              <a:latin typeface="+mn-lt"/>
            </a:endParaRPr>
          </a:p>
          <a:p>
            <a:r>
              <a:rPr lang="en-US" sz="2500" b="0" dirty="0">
                <a:latin typeface="+mn-lt"/>
              </a:rPr>
              <a:t>The term was derived from the name of Governor Elbridge Gerry of Massachusetts, whose administration enacted a law in 1812 defining new state senatorial </a:t>
            </a:r>
            <a:r>
              <a:rPr lang="en-US" sz="2500" b="0" dirty="0" smtClean="0">
                <a:latin typeface="+mn-lt"/>
              </a:rPr>
              <a:t>districts.  Newspaper editors </a:t>
            </a:r>
            <a:r>
              <a:rPr lang="en-US" sz="2500" b="0" dirty="0">
                <a:latin typeface="+mn-lt"/>
              </a:rPr>
              <a:t>combined with </a:t>
            </a:r>
            <a:r>
              <a:rPr lang="en-US" sz="2500" b="0" dirty="0" smtClean="0">
                <a:latin typeface="+mn-lt"/>
              </a:rPr>
              <a:t>his name with “salamander</a:t>
            </a:r>
            <a:r>
              <a:rPr lang="en-US" sz="2500" b="0" dirty="0">
                <a:latin typeface="+mn-lt"/>
              </a:rPr>
              <a:t>”, which is what </a:t>
            </a:r>
            <a:r>
              <a:rPr lang="en-US" sz="2500" b="0" dirty="0" smtClean="0">
                <a:latin typeface="+mn-lt"/>
              </a:rPr>
              <a:t>they thought one </a:t>
            </a:r>
            <a:r>
              <a:rPr lang="en-US" sz="2500" b="0" dirty="0">
                <a:latin typeface="+mn-lt"/>
              </a:rPr>
              <a:t>of the districts looks like.</a:t>
            </a:r>
          </a:p>
        </p:txBody>
      </p:sp>
      <p:sp>
        <p:nvSpPr>
          <p:cNvPr id="8" name="TextBox 7">
            <a:extLst>
              <a:ext uri="{FF2B5EF4-FFF2-40B4-BE49-F238E27FC236}">
                <a16:creationId xmlns:a16="http://schemas.microsoft.com/office/drawing/2014/main" id="{51E588A9-8FE9-714B-B682-6934B2666219}"/>
              </a:ext>
            </a:extLst>
          </p:cNvPr>
          <p:cNvSpPr txBox="1">
            <a:spLocks noChangeArrowheads="1"/>
          </p:cNvSpPr>
          <p:nvPr/>
        </p:nvSpPr>
        <p:spPr bwMode="auto">
          <a:xfrm>
            <a:off x="5338973" y="6031763"/>
            <a:ext cx="212288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i="1" dirty="0">
                <a:latin typeface="Franklin Gothic Book" charset="0"/>
                <a:ea typeface="Franklin Gothic Book" charset="0"/>
                <a:cs typeface="Franklin Gothic Book" charset="0"/>
              </a:rPr>
              <a:t>Dennis </a:t>
            </a:r>
            <a:r>
              <a:rPr lang="en-US" sz="1400" i="1" dirty="0" err="1">
                <a:latin typeface="Franklin Gothic Book" charset="0"/>
                <a:ea typeface="Franklin Gothic Book" charset="0"/>
                <a:cs typeface="Franklin Gothic Book" charset="0"/>
              </a:rPr>
              <a:t>Draughton</a:t>
            </a:r>
            <a:r>
              <a:rPr lang="en-US" sz="1400" i="1" dirty="0">
                <a:latin typeface="Franklin Gothic Book" charset="0"/>
                <a:ea typeface="Franklin Gothic Book" charset="0"/>
                <a:cs typeface="Franklin Gothic Book" charset="0"/>
              </a:rPr>
              <a:t> (2011)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06" y="746803"/>
            <a:ext cx="7494194" cy="5336268"/>
          </a:xfrm>
          <a:prstGeom prst="rect">
            <a:avLst/>
          </a:prstGeom>
        </p:spPr>
      </p:pic>
    </p:spTree>
    <p:extLst>
      <p:ext uri="{BB962C8B-B14F-4D97-AF65-F5344CB8AC3E}">
        <p14:creationId xmlns:p14="http://schemas.microsoft.com/office/powerpoint/2010/main" val="135580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6197628" y="98416"/>
            <a:ext cx="4232107" cy="67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182880" anchor="ctr"/>
          <a:lstStyle>
            <a:lvl1pPr algn="l" rtl="0" eaLnBrk="0" fontAlgn="base" hangingPunct="0">
              <a:spcBef>
                <a:spcPct val="0"/>
              </a:spcBef>
              <a:spcAft>
                <a:spcPct val="0"/>
              </a:spcAft>
              <a:defRPr sz="2800" b="1">
                <a:solidFill>
                  <a:srgbClr val="2B336B"/>
                </a:solidFill>
                <a:latin typeface="Times New Roman" pitchFamily="18" charset="0"/>
                <a:ea typeface="+mj-ea"/>
                <a:cs typeface="Times New Roman" pitchFamily="18" charset="0"/>
              </a:defRPr>
            </a:lvl1pPr>
            <a:lvl2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2pPr>
            <a:lvl3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3pPr>
            <a:lvl4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4pPr>
            <a:lvl5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5pPr>
            <a:lvl6pPr marL="4572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6pPr>
            <a:lvl7pPr marL="9144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7pPr>
            <a:lvl8pPr marL="13716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8pPr>
            <a:lvl9pPr marL="18288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9pPr>
          </a:lstStyle>
          <a:p>
            <a:pPr eaLnBrk="1" hangingPunct="1">
              <a:defRPr/>
            </a:pPr>
            <a:r>
              <a:rPr lang="en-US" sz="4000" b="0" dirty="0">
                <a:solidFill>
                  <a:schemeClr val="tx1"/>
                </a:solidFill>
                <a:latin typeface="+mn-lt"/>
                <a:ea typeface="Franklin Gothic Book" charset="0"/>
                <a:cs typeface="Franklin Gothic Book" charset="0"/>
              </a:rPr>
              <a:t>It’s all in the math!</a:t>
            </a:r>
            <a:endParaRPr lang="en-US" sz="4000" b="0" i="1" dirty="0">
              <a:solidFill>
                <a:schemeClr val="tx1"/>
              </a:solidFill>
              <a:latin typeface="+mn-lt"/>
              <a:ea typeface="Franklin Gothic Book" charset="0"/>
              <a:cs typeface="Franklin Gothic Book" charset="0"/>
            </a:endParaRPr>
          </a:p>
        </p:txBody>
      </p:sp>
      <p:pic>
        <p:nvPicPr>
          <p:cNvPr id="2" name="Picture 1">
            <a:extLst>
              <a:ext uri="{FF2B5EF4-FFF2-40B4-BE49-F238E27FC236}">
                <a16:creationId xmlns:a16="http://schemas.microsoft.com/office/drawing/2014/main" id="{3FB68191-41E3-1440-9464-B1AB64125BAA}"/>
              </a:ext>
            </a:extLst>
          </p:cNvPr>
          <p:cNvPicPr>
            <a:picLocks noChangeAspect="1"/>
          </p:cNvPicPr>
          <p:nvPr/>
        </p:nvPicPr>
        <p:blipFill>
          <a:blip r:embed="rId3"/>
          <a:stretch>
            <a:fillRect/>
          </a:stretch>
        </p:blipFill>
        <p:spPr>
          <a:xfrm>
            <a:off x="4435365" y="594359"/>
            <a:ext cx="7756635" cy="6205309"/>
          </a:xfrm>
          <a:prstGeom prst="rect">
            <a:avLst/>
          </a:prstGeom>
        </p:spPr>
      </p:pic>
      <p:sp>
        <p:nvSpPr>
          <p:cNvPr id="3" name="Title 2"/>
          <p:cNvSpPr>
            <a:spLocks noGrp="1"/>
          </p:cNvSpPr>
          <p:nvPr>
            <p:ph type="title"/>
          </p:nvPr>
        </p:nvSpPr>
        <p:spPr>
          <a:xfrm>
            <a:off x="457200" y="594359"/>
            <a:ext cx="3200400" cy="1483823"/>
          </a:xfrm>
        </p:spPr>
        <p:txBody>
          <a:bodyPr>
            <a:normAutofit fontScale="90000"/>
          </a:bodyPr>
          <a:lstStyle/>
          <a:p>
            <a:r>
              <a:rPr lang="en-US" dirty="0" smtClean="0"/>
              <a:t>How would you draw the lines to be fair?</a:t>
            </a:r>
            <a:endParaRPr lang="en-US" dirty="0"/>
          </a:p>
        </p:txBody>
      </p:sp>
      <p:sp>
        <p:nvSpPr>
          <p:cNvPr id="5" name="Text Placeholder 4"/>
          <p:cNvSpPr>
            <a:spLocks noGrp="1"/>
          </p:cNvSpPr>
          <p:nvPr>
            <p:ph type="body" sz="half" idx="2"/>
          </p:nvPr>
        </p:nvSpPr>
        <p:spPr>
          <a:xfrm>
            <a:off x="484909" y="2286001"/>
            <a:ext cx="3200400" cy="3976254"/>
          </a:xfrm>
        </p:spPr>
        <p:txBody>
          <a:bodyPr>
            <a:noAutofit/>
          </a:bodyPr>
          <a:lstStyle/>
          <a:p>
            <a:pPr>
              <a:lnSpc>
                <a:spcPct val="100000"/>
              </a:lnSpc>
              <a:spcBef>
                <a:spcPts val="0"/>
              </a:spcBef>
            </a:pPr>
            <a:r>
              <a:rPr lang="en-US" sz="2500" dirty="0"/>
              <a:t>In the </a:t>
            </a:r>
            <a:r>
              <a:rPr lang="en-US" sz="2500" dirty="0" smtClean="0"/>
              <a:t>second </a:t>
            </a:r>
            <a:r>
              <a:rPr lang="en-US" sz="2500" dirty="0"/>
              <a:t>and </a:t>
            </a:r>
            <a:r>
              <a:rPr lang="en-US" sz="2500" dirty="0" smtClean="0"/>
              <a:t>third images, </a:t>
            </a:r>
            <a:r>
              <a:rPr lang="en-US" sz="2500" dirty="0"/>
              <a:t>count the red and blue squares surrounded by the bold black lines (simulated districts).</a:t>
            </a:r>
          </a:p>
          <a:p>
            <a:pPr>
              <a:lnSpc>
                <a:spcPct val="100000"/>
              </a:lnSpc>
              <a:spcBef>
                <a:spcPts val="0"/>
              </a:spcBef>
            </a:pPr>
            <a:r>
              <a:rPr lang="en-US" sz="1000" dirty="0"/>
              <a:t> </a:t>
            </a:r>
          </a:p>
          <a:p>
            <a:pPr>
              <a:lnSpc>
                <a:spcPct val="100000"/>
              </a:lnSpc>
              <a:spcBef>
                <a:spcPts val="0"/>
              </a:spcBef>
            </a:pPr>
            <a:r>
              <a:rPr lang="en-US" sz="2500" dirty="0"/>
              <a:t>Which districts will </a:t>
            </a:r>
            <a:r>
              <a:rPr lang="en-US" sz="2500" dirty="0" smtClean="0"/>
              <a:t>vote </a:t>
            </a:r>
            <a:r>
              <a:rPr lang="en-US" sz="2500" dirty="0"/>
              <a:t>red and which will </a:t>
            </a:r>
            <a:r>
              <a:rPr lang="en-US" sz="2500" dirty="0" smtClean="0"/>
              <a:t>vote </a:t>
            </a:r>
            <a:r>
              <a:rPr lang="en-US" sz="2500" dirty="0"/>
              <a:t>blue?</a:t>
            </a:r>
          </a:p>
        </p:txBody>
      </p:sp>
    </p:spTree>
    <p:extLst>
      <p:ext uri="{BB962C8B-B14F-4D97-AF65-F5344CB8AC3E}">
        <p14:creationId xmlns:p14="http://schemas.microsoft.com/office/powerpoint/2010/main" val="115937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Manipulation of Voters</a:t>
            </a:r>
          </a:p>
        </p:txBody>
      </p:sp>
      <p:sp>
        <p:nvSpPr>
          <p:cNvPr id="6" name="Text Placeholder 5"/>
          <p:cNvSpPr>
            <a:spLocks noGrp="1"/>
          </p:cNvSpPr>
          <p:nvPr>
            <p:ph type="body" idx="1"/>
          </p:nvPr>
        </p:nvSpPr>
        <p:spPr/>
        <p:txBody>
          <a:bodyPr/>
          <a:lstStyle/>
          <a:p>
            <a:r>
              <a:rPr lang="en-US" dirty="0" smtClean="0"/>
              <a:t>Negative	</a:t>
            </a:r>
            <a:endParaRPr lang="en-US" dirty="0"/>
          </a:p>
        </p:txBody>
      </p:sp>
      <p:sp>
        <p:nvSpPr>
          <p:cNvPr id="7" name="Content Placeholder 6"/>
          <p:cNvSpPr>
            <a:spLocks noGrp="1"/>
          </p:cNvSpPr>
          <p:nvPr>
            <p:ph sz="half" idx="2"/>
          </p:nvPr>
        </p:nvSpPr>
        <p:spPr/>
        <p:txBody>
          <a:bodyPr/>
          <a:lstStyle/>
          <a:p>
            <a:r>
              <a:rPr lang="en-US" sz="2500" dirty="0"/>
              <a:t>“The gerrymander is used as a gadget to concentrate the strength of the opposition party in as few districts as possible, creating many inequities in representation as well as some geographic monstrosities.” (Binkley and Moos 1952, 819).</a:t>
            </a:r>
          </a:p>
          <a:p>
            <a:endParaRPr lang="en-US" dirty="0"/>
          </a:p>
        </p:txBody>
      </p:sp>
      <p:sp>
        <p:nvSpPr>
          <p:cNvPr id="8" name="Text Placeholder 7"/>
          <p:cNvSpPr>
            <a:spLocks noGrp="1"/>
          </p:cNvSpPr>
          <p:nvPr>
            <p:ph type="body" sz="quarter" idx="3"/>
          </p:nvPr>
        </p:nvSpPr>
        <p:spPr/>
        <p:txBody>
          <a:bodyPr/>
          <a:lstStyle/>
          <a:p>
            <a:r>
              <a:rPr lang="en-US" dirty="0" smtClean="0"/>
              <a:t>Positive</a:t>
            </a:r>
            <a:endParaRPr lang="en-US" dirty="0"/>
          </a:p>
        </p:txBody>
      </p:sp>
      <p:sp>
        <p:nvSpPr>
          <p:cNvPr id="9" name="Content Placeholder 8"/>
          <p:cNvSpPr>
            <a:spLocks noGrp="1"/>
          </p:cNvSpPr>
          <p:nvPr>
            <p:ph sz="quarter" idx="4"/>
          </p:nvPr>
        </p:nvSpPr>
        <p:spPr/>
        <p:txBody>
          <a:bodyPr>
            <a:normAutofit/>
          </a:bodyPr>
          <a:lstStyle/>
          <a:p>
            <a:r>
              <a:rPr lang="en-US" sz="2500" dirty="0"/>
              <a:t>Construction of districts provides minority voice in legislative body.</a:t>
            </a:r>
          </a:p>
        </p:txBody>
      </p:sp>
    </p:spTree>
    <p:extLst>
      <p:ext uri="{BB962C8B-B14F-4D97-AF65-F5344CB8AC3E}">
        <p14:creationId xmlns:p14="http://schemas.microsoft.com/office/powerpoint/2010/main" val="2128671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the Laws of Redistricting</a:t>
            </a:r>
            <a:endParaRPr lang="en-US" dirty="0"/>
          </a:p>
        </p:txBody>
      </p:sp>
      <p:sp>
        <p:nvSpPr>
          <p:cNvPr id="3" name="Content Placeholder 2"/>
          <p:cNvSpPr>
            <a:spLocks noGrp="1"/>
          </p:cNvSpPr>
          <p:nvPr>
            <p:ph idx="1"/>
          </p:nvPr>
        </p:nvSpPr>
        <p:spPr>
          <a:xfrm>
            <a:off x="1097280" y="1845733"/>
            <a:ext cx="10058400" cy="4359123"/>
          </a:xfrm>
        </p:spPr>
        <p:txBody>
          <a:bodyPr>
            <a:normAutofit fontScale="92500" lnSpcReduction="10000"/>
          </a:bodyPr>
          <a:lstStyle/>
          <a:p>
            <a:pPr marL="0" indent="0" algn="ctr">
              <a:buNone/>
            </a:pPr>
            <a:r>
              <a:rPr lang="en-US" sz="3200" dirty="0" smtClean="0"/>
              <a:t>Partisan Gerrymandering</a:t>
            </a:r>
            <a:endParaRPr lang="en-US" sz="3200" dirty="0"/>
          </a:p>
          <a:p>
            <a:pPr marL="0" indent="0" algn="ctr">
              <a:buNone/>
            </a:pPr>
            <a:r>
              <a:rPr lang="en-US" sz="3200" dirty="0"/>
              <a:t>Voting Rights </a:t>
            </a:r>
            <a:r>
              <a:rPr lang="en-US" sz="3200" dirty="0" smtClean="0"/>
              <a:t>Act</a:t>
            </a:r>
            <a:endParaRPr lang="en-US" sz="3200" dirty="0"/>
          </a:p>
          <a:p>
            <a:pPr marL="0" indent="0" algn="ctr">
              <a:buNone/>
            </a:pPr>
            <a:r>
              <a:rPr lang="en-US" sz="3200" dirty="0" smtClean="0"/>
              <a:t>Respect Communities of Interest</a:t>
            </a:r>
          </a:p>
          <a:p>
            <a:pPr marL="0" indent="0" algn="ctr">
              <a:lnSpc>
                <a:spcPct val="110000"/>
              </a:lnSpc>
              <a:spcBef>
                <a:spcPts val="600"/>
              </a:spcBef>
              <a:spcAft>
                <a:spcPts val="0"/>
              </a:spcAft>
              <a:buNone/>
            </a:pPr>
            <a:r>
              <a:rPr lang="en-US" sz="3200" dirty="0" smtClean="0"/>
              <a:t>Maintain Political Subdivisions</a:t>
            </a:r>
          </a:p>
          <a:p>
            <a:pPr marL="0" indent="0" algn="ctr">
              <a:lnSpc>
                <a:spcPct val="120000"/>
              </a:lnSpc>
              <a:spcBef>
                <a:spcPts val="0"/>
              </a:spcBef>
              <a:spcAft>
                <a:spcPts val="0"/>
              </a:spcAft>
              <a:buNone/>
            </a:pPr>
            <a:r>
              <a:rPr lang="en-US" sz="2700" dirty="0" smtClean="0"/>
              <a:t>(counties</a:t>
            </a:r>
            <a:r>
              <a:rPr lang="en-US" sz="2700" dirty="0"/>
              <a:t>, cities, special districts)</a:t>
            </a:r>
          </a:p>
          <a:p>
            <a:pPr marL="0" indent="0" algn="ctr">
              <a:buNone/>
            </a:pPr>
            <a:r>
              <a:rPr lang="en-US" sz="3200" dirty="0" smtClean="0"/>
              <a:t>Compactness</a:t>
            </a:r>
          </a:p>
          <a:p>
            <a:pPr marL="0" indent="0" algn="ctr">
              <a:buNone/>
            </a:pPr>
            <a:r>
              <a:rPr lang="en-US" sz="3200" dirty="0" smtClean="0"/>
              <a:t>Contiguity</a:t>
            </a:r>
            <a:endParaRPr lang="en-US" sz="3200" dirty="0"/>
          </a:p>
          <a:p>
            <a:pPr marL="0" indent="0" algn="ctr">
              <a:buNone/>
            </a:pPr>
            <a:r>
              <a:rPr lang="en-US" sz="3200" dirty="0"/>
              <a:t>One </a:t>
            </a:r>
            <a:r>
              <a:rPr lang="en-US" sz="3200" dirty="0" smtClean="0"/>
              <a:t>Person, </a:t>
            </a:r>
            <a:r>
              <a:rPr lang="en-US" sz="3200" dirty="0"/>
              <a:t>One Vote = Equal </a:t>
            </a:r>
            <a:r>
              <a:rPr lang="en-US" sz="3200" dirty="0" smtClean="0"/>
              <a:t>Population</a:t>
            </a:r>
            <a:endParaRPr lang="en-US" sz="3200" dirty="0"/>
          </a:p>
        </p:txBody>
      </p:sp>
    </p:spTree>
    <p:extLst>
      <p:ext uri="{BB962C8B-B14F-4D97-AF65-F5344CB8AC3E}">
        <p14:creationId xmlns:p14="http://schemas.microsoft.com/office/powerpoint/2010/main" val="2662965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6974387" y="272406"/>
            <a:ext cx="4827852" cy="67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182880" anchor="ctr"/>
          <a:lstStyle>
            <a:lvl1pPr algn="l" rtl="0" eaLnBrk="0" fontAlgn="base" hangingPunct="0">
              <a:spcBef>
                <a:spcPct val="0"/>
              </a:spcBef>
              <a:spcAft>
                <a:spcPct val="0"/>
              </a:spcAft>
              <a:defRPr sz="2800" b="1">
                <a:solidFill>
                  <a:srgbClr val="2B336B"/>
                </a:solidFill>
                <a:latin typeface="Times New Roman" pitchFamily="18" charset="0"/>
                <a:ea typeface="+mj-ea"/>
                <a:cs typeface="Times New Roman" pitchFamily="18" charset="0"/>
              </a:defRPr>
            </a:lvl1pPr>
            <a:lvl2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2pPr>
            <a:lvl3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3pPr>
            <a:lvl4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4pPr>
            <a:lvl5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5pPr>
            <a:lvl6pPr marL="4572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6pPr>
            <a:lvl7pPr marL="9144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7pPr>
            <a:lvl8pPr marL="13716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8pPr>
            <a:lvl9pPr marL="18288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9pPr>
          </a:lstStyle>
          <a:p>
            <a:pPr eaLnBrk="1" hangingPunct="1">
              <a:defRPr/>
            </a:pPr>
            <a:r>
              <a:rPr lang="en-US" sz="4000" b="0" dirty="0" smtClean="0">
                <a:solidFill>
                  <a:schemeClr val="tx1"/>
                </a:solidFill>
                <a:latin typeface="+mj-lt"/>
                <a:ea typeface="Franklin Gothic Book" charset="0"/>
                <a:cs typeface="Franklin Gothic Book" charset="0"/>
              </a:rPr>
              <a:t>How to draw a district</a:t>
            </a:r>
            <a:endParaRPr lang="en-US" sz="4000" b="0" dirty="0">
              <a:solidFill>
                <a:schemeClr val="tx1"/>
              </a:solidFill>
              <a:latin typeface="+mj-lt"/>
              <a:ea typeface="Franklin Gothic Book" charset="0"/>
              <a:cs typeface="Franklin Gothic Book" charset="0"/>
            </a:endParaRPr>
          </a:p>
        </p:txBody>
      </p:sp>
      <p:sp>
        <p:nvSpPr>
          <p:cNvPr id="28676" name="TextBox 1"/>
          <p:cNvSpPr txBox="1">
            <a:spLocks noChangeArrowheads="1"/>
          </p:cNvSpPr>
          <p:nvPr/>
        </p:nvSpPr>
        <p:spPr bwMode="auto">
          <a:xfrm>
            <a:off x="7461862" y="1175628"/>
            <a:ext cx="4340377"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ct val="20000"/>
              </a:spcAft>
              <a:defRPr sz="2200" b="1">
                <a:solidFill>
                  <a:schemeClr val="tx1"/>
                </a:solidFill>
                <a:latin typeface="Garamond" charset="0"/>
                <a:ea typeface="ヒラギノ角ゴ Pro W3" charset="-128"/>
                <a:cs typeface="ヒラギノ角ゴ Pro W3" charset="-128"/>
              </a:defRPr>
            </a:lvl1pPr>
            <a:lvl2pPr marL="742950" indent="-285750">
              <a:lnSpc>
                <a:spcPct val="110000"/>
              </a:lnSpc>
              <a:defRPr>
                <a:solidFill>
                  <a:schemeClr val="tx1"/>
                </a:solidFill>
                <a:latin typeface="Arial" charset="0"/>
                <a:ea typeface="ヒラギノ角ゴ Pro W3" charset="-128"/>
                <a:cs typeface="ヒラギノ角ゴ Pro W3" charset="-128"/>
              </a:defRPr>
            </a:lvl2pPr>
            <a:lvl3pPr marL="1143000" indent="-228600">
              <a:lnSpc>
                <a:spcPct val="120000"/>
              </a:lnSpc>
              <a:spcBef>
                <a:spcPct val="20000"/>
              </a:spcBef>
              <a:defRPr sz="1600">
                <a:solidFill>
                  <a:schemeClr val="tx1"/>
                </a:solidFill>
                <a:latin typeface="Arial" charset="0"/>
                <a:ea typeface="ヒラギノ角ゴ Pro W3" charset="-128"/>
                <a:cs typeface="ヒラギノ角ゴ Pro W3" charset="-128"/>
              </a:defRPr>
            </a:lvl3pPr>
            <a:lvl4pPr marL="1600200" indent="-228600">
              <a:lnSpc>
                <a:spcPct val="120000"/>
              </a:lnSpc>
              <a:spcBef>
                <a:spcPct val="20000"/>
              </a:spcBef>
              <a:buFont typeface="Times" charset="0"/>
              <a:buChar char="•"/>
              <a:defRPr sz="1400">
                <a:solidFill>
                  <a:schemeClr val="tx1"/>
                </a:solidFill>
                <a:latin typeface="Arial" charset="0"/>
                <a:ea typeface="ヒラギノ角ゴ Pro W3" charset="-128"/>
                <a:cs typeface="ヒラギノ角ゴ Pro W3" charset="-128"/>
              </a:defRPr>
            </a:lvl4pPr>
            <a:lvl5pPr marL="2057400" indent="-228600">
              <a:lnSpc>
                <a:spcPct val="120000"/>
              </a:lnSpc>
              <a:spcBef>
                <a:spcPct val="20000"/>
              </a:spcBef>
              <a:buFont typeface="Times" charset="0"/>
              <a:buChar char="•"/>
              <a:defRPr sz="1200">
                <a:solidFill>
                  <a:schemeClr val="tx1"/>
                </a:solidFill>
                <a:latin typeface="Arial" charset="0"/>
                <a:ea typeface="ヒラギノ角ゴ Pro W3" charset="-128"/>
                <a:cs typeface="ヒラギノ角ゴ Pro W3" charset="-128"/>
              </a:defRPr>
            </a:lvl5pPr>
            <a:lvl6pPr marL="25146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6pPr>
            <a:lvl7pPr marL="29718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7pPr>
            <a:lvl8pPr marL="34290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8pPr>
            <a:lvl9pPr marL="38862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9pPr>
          </a:lstStyle>
          <a:p>
            <a:r>
              <a:rPr lang="en-US" sz="3000" b="0" dirty="0" smtClean="0">
                <a:latin typeface="+mn-lt"/>
                <a:ea typeface="Franklin Gothic Book" charset="0"/>
                <a:cs typeface="Franklin Gothic Book" charset="0"/>
              </a:rPr>
              <a:t>What </a:t>
            </a:r>
            <a:r>
              <a:rPr lang="en-US" sz="3000" b="0" dirty="0">
                <a:latin typeface="+mn-lt"/>
                <a:ea typeface="Franklin Gothic Book" charset="0"/>
                <a:cs typeface="Franklin Gothic Book" charset="0"/>
              </a:rPr>
              <a:t>kinds of factors do you think politicians used in drawing these lines</a:t>
            </a:r>
            <a:r>
              <a:rPr lang="en-US" sz="3000" b="0" dirty="0" smtClean="0">
                <a:latin typeface="+mn-lt"/>
                <a:ea typeface="Franklin Gothic Book" charset="0"/>
                <a:cs typeface="Franklin Gothic Book" charset="0"/>
              </a:rPr>
              <a:t>?</a:t>
            </a:r>
          </a:p>
          <a:p>
            <a:endParaRPr lang="en-US" sz="1200" b="0" dirty="0" smtClean="0">
              <a:latin typeface="+mn-lt"/>
              <a:ea typeface="Franklin Gothic Book" charset="0"/>
              <a:cs typeface="Franklin Gothic Book" charset="0"/>
            </a:endParaRPr>
          </a:p>
          <a:p>
            <a:r>
              <a:rPr lang="en-US" sz="3000" b="0" dirty="0" smtClean="0">
                <a:latin typeface="+mn-lt"/>
                <a:ea typeface="Franklin Gothic Book" charset="0"/>
                <a:cs typeface="Franklin Gothic Book" charset="0"/>
              </a:rPr>
              <a:t>Would it be more complicated to draw districts in the Los Angeles region than in rural areas?</a:t>
            </a:r>
            <a:endParaRPr lang="en-US" sz="3000" b="0" dirty="0">
              <a:latin typeface="+mn-lt"/>
              <a:ea typeface="Franklin Gothic Book" charset="0"/>
              <a:cs typeface="Franklin Gothic Book" charset="0"/>
            </a:endParaRPr>
          </a:p>
        </p:txBody>
      </p:sp>
      <p:pic>
        <p:nvPicPr>
          <p:cNvPr id="3" name="Picture 2"/>
          <p:cNvPicPr>
            <a:picLocks noChangeAspect="1"/>
          </p:cNvPicPr>
          <p:nvPr/>
        </p:nvPicPr>
        <p:blipFill>
          <a:blip r:embed="rId3"/>
          <a:stretch>
            <a:fillRect/>
          </a:stretch>
        </p:blipFill>
        <p:spPr>
          <a:xfrm>
            <a:off x="436875" y="109478"/>
            <a:ext cx="6227161" cy="6102618"/>
          </a:xfrm>
          <a:prstGeom prst="rect">
            <a:avLst/>
          </a:prstGeom>
        </p:spPr>
      </p:pic>
      <p:sp>
        <p:nvSpPr>
          <p:cNvPr id="4" name="TextBox 3"/>
          <p:cNvSpPr txBox="1"/>
          <p:nvPr/>
        </p:nvSpPr>
        <p:spPr>
          <a:xfrm>
            <a:off x="7184772" y="5935097"/>
            <a:ext cx="4882537" cy="276999"/>
          </a:xfrm>
          <a:prstGeom prst="rect">
            <a:avLst/>
          </a:prstGeom>
          <a:noFill/>
        </p:spPr>
        <p:txBody>
          <a:bodyPr wrap="square" rtlCol="0">
            <a:spAutoFit/>
          </a:bodyPr>
          <a:lstStyle/>
          <a:p>
            <a:r>
              <a:rPr lang="en-US" sz="600" dirty="0"/>
              <a:t>By Department of the Interior - National Atlas of the United States (http://nationalatlas.gov/printable/congress.html), Public Domain, https://commons.wikimedia.org/w/index.php?curid=30930529</a:t>
            </a:r>
          </a:p>
        </p:txBody>
      </p:sp>
    </p:spTree>
    <p:extLst>
      <p:ext uri="{BB962C8B-B14F-4D97-AF65-F5344CB8AC3E}">
        <p14:creationId xmlns:p14="http://schemas.microsoft.com/office/powerpoint/2010/main" val="353175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15625"/>
          </a:xfrm>
        </p:spPr>
        <p:txBody>
          <a:bodyPr>
            <a:normAutofit fontScale="90000"/>
          </a:bodyPr>
          <a:lstStyle/>
          <a:p>
            <a:r>
              <a:rPr lang="en-US" b="1" dirty="0" smtClean="0"/>
              <a:t>What are </a:t>
            </a:r>
            <a:r>
              <a:rPr lang="en-US" b="1" dirty="0"/>
              <a:t>g</a:t>
            </a:r>
            <a:r>
              <a:rPr lang="en-US" b="1" dirty="0" smtClean="0"/>
              <a:t>eographic questions?</a:t>
            </a:r>
            <a:br>
              <a:rPr lang="en-US" b="1" dirty="0" smtClean="0"/>
            </a:br>
            <a:r>
              <a:rPr lang="en-US" sz="4400" dirty="0" smtClean="0"/>
              <a:t>See samples  below, with sources to investigate.</a:t>
            </a:r>
            <a:endParaRPr lang="en-US" sz="4400" dirty="0"/>
          </a:p>
        </p:txBody>
      </p:sp>
      <p:sp>
        <p:nvSpPr>
          <p:cNvPr id="5" name="Content Placeholder 4"/>
          <p:cNvSpPr>
            <a:spLocks noGrp="1"/>
          </p:cNvSpPr>
          <p:nvPr>
            <p:ph sz="half" idx="1"/>
          </p:nvPr>
        </p:nvSpPr>
        <p:spPr>
          <a:xfrm>
            <a:off x="1097278" y="1752601"/>
            <a:ext cx="4937760" cy="4543696"/>
          </a:xfrm>
        </p:spPr>
        <p:txBody>
          <a:bodyPr>
            <a:normAutofit fontScale="62500" lnSpcReduction="20000"/>
          </a:bodyPr>
          <a:lstStyle/>
          <a:p>
            <a:r>
              <a:rPr lang="en-US" sz="3500" b="1" dirty="0"/>
              <a:t>L</a:t>
            </a:r>
            <a:r>
              <a:rPr lang="en-US" sz="3500" b="1" dirty="0" smtClean="0"/>
              <a:t>ocation </a:t>
            </a:r>
            <a:r>
              <a:rPr lang="en-US" sz="3500" b="1" dirty="0"/>
              <a:t>and E</a:t>
            </a:r>
            <a:r>
              <a:rPr lang="en-US" sz="3500" b="1" dirty="0" smtClean="0"/>
              <a:t>xtent</a:t>
            </a:r>
            <a:endParaRPr lang="en-US" sz="3500" dirty="0"/>
          </a:p>
          <a:p>
            <a:r>
              <a:rPr lang="en-US" sz="2200" dirty="0"/>
              <a:t>What is the phenomenon or feature of interest?  What is this place like?</a:t>
            </a:r>
          </a:p>
          <a:p>
            <a:r>
              <a:rPr lang="en-US" sz="2200" dirty="0"/>
              <a:t>Where is it located?  Where does it occur?</a:t>
            </a:r>
          </a:p>
          <a:p>
            <a:r>
              <a:rPr lang="en-US" sz="2200" dirty="0"/>
              <a:t>Why is it where it is?  Why does it not occur elsewhere?  Could it be elsewhere?</a:t>
            </a:r>
          </a:p>
          <a:p>
            <a:r>
              <a:rPr lang="en-US" sz="2200" dirty="0"/>
              <a:t>How large an area does it cover?</a:t>
            </a:r>
          </a:p>
          <a:p>
            <a:r>
              <a:rPr lang="en-US" sz="3500" b="1" dirty="0" smtClean="0"/>
              <a:t>Distribution </a:t>
            </a:r>
            <a:r>
              <a:rPr lang="en-US" sz="3500" b="1" dirty="0"/>
              <a:t>and </a:t>
            </a:r>
            <a:r>
              <a:rPr lang="en-US" sz="3500" b="1" dirty="0" smtClean="0"/>
              <a:t>Pattern </a:t>
            </a:r>
            <a:r>
              <a:rPr lang="en-US" sz="3500" b="1" dirty="0"/>
              <a:t>or S</a:t>
            </a:r>
            <a:r>
              <a:rPr lang="en-US" sz="3500" b="1" dirty="0" smtClean="0"/>
              <a:t>hape</a:t>
            </a:r>
            <a:endParaRPr lang="en-US" sz="3500" dirty="0"/>
          </a:p>
          <a:p>
            <a:r>
              <a:rPr lang="en-US" sz="2200" dirty="0" smtClean="0"/>
              <a:t>Where </a:t>
            </a:r>
            <a:r>
              <a:rPr lang="en-US" sz="2200" dirty="0"/>
              <a:t>is it in relation to similar features? </a:t>
            </a:r>
          </a:p>
          <a:p>
            <a:r>
              <a:rPr lang="en-US" sz="2200" dirty="0"/>
              <a:t>Why does it take a particular form or structure?</a:t>
            </a:r>
          </a:p>
          <a:p>
            <a:r>
              <a:rPr lang="en-US" sz="2200" dirty="0"/>
              <a:t>What kind of distribution does it portray?</a:t>
            </a:r>
          </a:p>
          <a:p>
            <a:r>
              <a:rPr lang="en-US" sz="2200" dirty="0"/>
              <a:t>Is there regularity in its distribution?  What is the nature of that regularity</a:t>
            </a:r>
            <a:r>
              <a:rPr lang="en-US" sz="2200" dirty="0" smtClean="0"/>
              <a:t>?</a:t>
            </a:r>
          </a:p>
          <a:p>
            <a:r>
              <a:rPr lang="en-US" sz="2200" dirty="0"/>
              <a:t>Is it found throughout the world?  Where are its limits?  What is the nature of those limits</a:t>
            </a:r>
            <a:r>
              <a:rPr lang="en-US" sz="2200" dirty="0" smtClean="0"/>
              <a:t>?</a:t>
            </a:r>
          </a:p>
        </p:txBody>
      </p:sp>
      <p:sp>
        <p:nvSpPr>
          <p:cNvPr id="6" name="Content Placeholder 5"/>
          <p:cNvSpPr>
            <a:spLocks noGrp="1"/>
          </p:cNvSpPr>
          <p:nvPr>
            <p:ph sz="half" idx="2"/>
          </p:nvPr>
        </p:nvSpPr>
        <p:spPr>
          <a:xfrm>
            <a:off x="6217920" y="1752602"/>
            <a:ext cx="4937760" cy="4676774"/>
          </a:xfrm>
        </p:spPr>
        <p:txBody>
          <a:bodyPr>
            <a:normAutofit fontScale="62500" lnSpcReduction="20000"/>
          </a:bodyPr>
          <a:lstStyle/>
          <a:p>
            <a:r>
              <a:rPr lang="en-US" sz="3500" b="1" dirty="0"/>
              <a:t>S</a:t>
            </a:r>
            <a:r>
              <a:rPr lang="en-US" sz="3500" b="1" dirty="0" smtClean="0"/>
              <a:t>patial </a:t>
            </a:r>
            <a:r>
              <a:rPr lang="en-US" sz="3500" b="1" dirty="0"/>
              <a:t>A</a:t>
            </a:r>
            <a:r>
              <a:rPr lang="en-US" sz="3500" b="1" dirty="0" smtClean="0"/>
              <a:t>ssociation </a:t>
            </a:r>
            <a:r>
              <a:rPr lang="en-US" sz="3500" b="1" dirty="0"/>
              <a:t>and </a:t>
            </a:r>
            <a:r>
              <a:rPr lang="en-US" sz="3500" b="1" dirty="0" smtClean="0"/>
              <a:t>Interaction</a:t>
            </a:r>
            <a:endParaRPr lang="en-US" sz="3500" b="1" dirty="0"/>
          </a:p>
          <a:p>
            <a:r>
              <a:rPr lang="en-US" sz="2200" dirty="0"/>
              <a:t>What other phenomena are in the same area? </a:t>
            </a:r>
          </a:p>
          <a:p>
            <a:r>
              <a:rPr lang="en-US" sz="2200" dirty="0"/>
              <a:t>Do phenomena usually occur together in the same area?  What else is there spatially associated with that phenomenon</a:t>
            </a:r>
            <a:r>
              <a:rPr lang="en-US" sz="2200" dirty="0" smtClean="0"/>
              <a:t>?  Why?</a:t>
            </a:r>
            <a:endParaRPr lang="en-US" sz="2200" dirty="0"/>
          </a:p>
          <a:p>
            <a:r>
              <a:rPr lang="en-US" sz="2200" dirty="0" smtClean="0"/>
              <a:t>What </a:t>
            </a:r>
            <a:r>
              <a:rPr lang="en-US" sz="2200" dirty="0"/>
              <a:t>is the </a:t>
            </a:r>
            <a:r>
              <a:rPr lang="en-US" sz="2200" dirty="0" smtClean="0"/>
              <a:t>significance of </a:t>
            </a:r>
            <a:r>
              <a:rPr lang="en-US" sz="2200" dirty="0"/>
              <a:t>the features or location?</a:t>
            </a:r>
          </a:p>
          <a:p>
            <a:r>
              <a:rPr lang="en-US" sz="2200" dirty="0"/>
              <a:t>What are the consequences of its location and associations?</a:t>
            </a:r>
          </a:p>
          <a:p>
            <a:r>
              <a:rPr lang="en-US" sz="3500" b="1" dirty="0" smtClean="0"/>
              <a:t>Spatial Change</a:t>
            </a:r>
            <a:endParaRPr lang="en-US" sz="3500" dirty="0"/>
          </a:p>
          <a:p>
            <a:r>
              <a:rPr lang="en-US" sz="2200" dirty="0"/>
              <a:t>Has the feature always been there?  When did it first emerge or become obvious?</a:t>
            </a:r>
          </a:p>
          <a:p>
            <a:r>
              <a:rPr lang="en-US" sz="2200" dirty="0"/>
              <a:t>How has it changed spatially through time? </a:t>
            </a:r>
          </a:p>
          <a:p>
            <a:r>
              <a:rPr lang="en-US" sz="2200" dirty="0"/>
              <a:t>What factors have influenced these changes? </a:t>
            </a:r>
          </a:p>
          <a:p>
            <a:r>
              <a:rPr lang="en-US" sz="2200" dirty="0"/>
              <a:t>Why has it spread or diffused in this particular way?</a:t>
            </a:r>
          </a:p>
          <a:p>
            <a:pPr>
              <a:spcAft>
                <a:spcPts val="1200"/>
              </a:spcAft>
            </a:pPr>
            <a:r>
              <a:rPr lang="en-US" sz="2200" dirty="0"/>
              <a:t>What </a:t>
            </a:r>
            <a:r>
              <a:rPr lang="en-US" sz="2200" dirty="0" smtClean="0"/>
              <a:t>geographic </a:t>
            </a:r>
            <a:r>
              <a:rPr lang="en-US" sz="2200" dirty="0"/>
              <a:t>factors have constrained its spread</a:t>
            </a:r>
            <a:r>
              <a:rPr lang="en-US" sz="2200" dirty="0" smtClean="0"/>
              <a:t>?</a:t>
            </a:r>
          </a:p>
          <a:p>
            <a:pPr>
              <a:spcBef>
                <a:spcPts val="200"/>
              </a:spcBef>
              <a:spcAft>
                <a:spcPts val="0"/>
              </a:spcAft>
            </a:pPr>
            <a:r>
              <a:rPr lang="en-US" sz="1400" dirty="0" smtClean="0"/>
              <a:t>http</a:t>
            </a:r>
            <a:r>
              <a:rPr lang="en-US" sz="1400" dirty="0"/>
              <a:t>://</a:t>
            </a:r>
            <a:r>
              <a:rPr lang="en-US" sz="1400" dirty="0" smtClean="0"/>
              <a:t>ncge.org/geography-for-life</a:t>
            </a:r>
          </a:p>
          <a:p>
            <a:pPr>
              <a:spcBef>
                <a:spcPts val="200"/>
              </a:spcBef>
              <a:spcAft>
                <a:spcPts val="0"/>
              </a:spcAft>
            </a:pPr>
            <a:r>
              <a:rPr lang="en-US" sz="1400" dirty="0"/>
              <a:t>https</a:t>
            </a:r>
            <a:r>
              <a:rPr lang="en-US" sz="1400" dirty="0" smtClean="0"/>
              <a:t>://www.guilford.com/books/Teaching-Geography/Phil-Gersmehl/9781462516414/reviews</a:t>
            </a:r>
          </a:p>
          <a:p>
            <a:pPr>
              <a:spcBef>
                <a:spcPts val="200"/>
              </a:spcBef>
              <a:spcAft>
                <a:spcPts val="0"/>
              </a:spcAft>
            </a:pPr>
            <a:r>
              <a:rPr lang="en-US" sz="1400" dirty="0"/>
              <a:t>https://www.nationalgeographic.org/education/programs/geo-inquiry/</a:t>
            </a:r>
          </a:p>
          <a:p>
            <a:pPr>
              <a:spcBef>
                <a:spcPts val="200"/>
              </a:spcBef>
              <a:spcAft>
                <a:spcPts val="0"/>
              </a:spcAft>
            </a:pPr>
            <a:endParaRPr lang="en-US" sz="1500" dirty="0"/>
          </a:p>
        </p:txBody>
      </p:sp>
    </p:spTree>
    <p:extLst>
      <p:ext uri="{BB962C8B-B14F-4D97-AF65-F5344CB8AC3E}">
        <p14:creationId xmlns:p14="http://schemas.microsoft.com/office/powerpoint/2010/main" val="147048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Scales of Gerrymandering</a:t>
            </a:r>
            <a:br>
              <a:rPr lang="en-US" dirty="0" smtClean="0"/>
            </a:br>
            <a:r>
              <a:rPr lang="en-US" sz="2500" dirty="0" smtClean="0"/>
              <a:t>District, Region, State</a:t>
            </a:r>
            <a:endParaRPr lang="en-US" sz="2500" dirty="0"/>
          </a:p>
        </p:txBody>
      </p:sp>
      <p:sp>
        <p:nvSpPr>
          <p:cNvPr id="4" name="Text Placeholder 3"/>
          <p:cNvSpPr>
            <a:spLocks noGrp="1"/>
          </p:cNvSpPr>
          <p:nvPr>
            <p:ph type="body" sz="half" idx="2"/>
          </p:nvPr>
        </p:nvSpPr>
        <p:spPr/>
        <p:txBody>
          <a:bodyPr>
            <a:normAutofit/>
          </a:bodyPr>
          <a:lstStyle/>
          <a:p>
            <a:r>
              <a:rPr lang="en-US" sz="2000" dirty="0" smtClean="0"/>
              <a:t>How have modern computer technologies, including survey data and geographic information science (GIS), affected the process of drawing electoral district lines?</a:t>
            </a:r>
            <a:endParaRPr lang="en-US" sz="2000" dirty="0"/>
          </a:p>
        </p:txBody>
      </p:sp>
      <p:pic>
        <p:nvPicPr>
          <p:cNvPr id="5" name="Picture 4"/>
          <p:cNvPicPr>
            <a:picLocks noChangeAspect="1"/>
          </p:cNvPicPr>
          <p:nvPr/>
        </p:nvPicPr>
        <p:blipFill>
          <a:blip r:embed="rId3"/>
          <a:stretch>
            <a:fillRect/>
          </a:stretch>
        </p:blipFill>
        <p:spPr>
          <a:xfrm>
            <a:off x="4191000" y="376237"/>
            <a:ext cx="3810000" cy="6105525"/>
          </a:xfrm>
          <a:prstGeom prst="rect">
            <a:avLst/>
          </a:prstGeom>
        </p:spPr>
      </p:pic>
      <p:pic>
        <p:nvPicPr>
          <p:cNvPr id="6" name="Picture 5"/>
          <p:cNvPicPr>
            <a:picLocks noChangeAspect="1"/>
          </p:cNvPicPr>
          <p:nvPr/>
        </p:nvPicPr>
        <p:blipFill>
          <a:blip r:embed="rId4"/>
          <a:stretch>
            <a:fillRect/>
          </a:stretch>
        </p:blipFill>
        <p:spPr>
          <a:xfrm>
            <a:off x="8238483" y="376237"/>
            <a:ext cx="3621008" cy="2217160"/>
          </a:xfrm>
          <a:prstGeom prst="rect">
            <a:avLst/>
          </a:prstGeom>
        </p:spPr>
      </p:pic>
      <p:sp>
        <p:nvSpPr>
          <p:cNvPr id="7" name="TextBox 6"/>
          <p:cNvSpPr txBox="1"/>
          <p:nvPr/>
        </p:nvSpPr>
        <p:spPr>
          <a:xfrm>
            <a:off x="8210774" y="5527964"/>
            <a:ext cx="3895725" cy="1077218"/>
          </a:xfrm>
          <a:prstGeom prst="rect">
            <a:avLst/>
          </a:prstGeom>
          <a:noFill/>
        </p:spPr>
        <p:txBody>
          <a:bodyPr wrap="square" rtlCol="0">
            <a:spAutoFit/>
          </a:bodyPr>
          <a:lstStyle/>
          <a:p>
            <a:r>
              <a:rPr lang="en-US" sz="800" dirty="0"/>
              <a:t>By Authors: 1) All GIS data presented in this project was originally collected and published by the United States Department of the Interior. 2) US district GIS </a:t>
            </a:r>
            <a:r>
              <a:rPr lang="en-US" sz="800" dirty="0" err="1"/>
              <a:t>shapefile</a:t>
            </a:r>
            <a:r>
              <a:rPr lang="en-US" sz="800" dirty="0"/>
              <a:t> data created in association with the UCLA by Jeffrey B. Lewis, Brandon </a:t>
            </a:r>
            <a:r>
              <a:rPr lang="en-US" sz="800" dirty="0" err="1"/>
              <a:t>DeVine</a:t>
            </a:r>
            <a:r>
              <a:rPr lang="en-US" sz="800" dirty="0"/>
              <a:t>, Lincoln Pitcher, and Kenneth C. </a:t>
            </a:r>
            <a:r>
              <a:rPr lang="en-US" sz="800" dirty="0" err="1"/>
              <a:t>Martis</a:t>
            </a:r>
            <a:r>
              <a:rPr lang="en-US" sz="800" dirty="0"/>
              <a:t>. (2013) Digital Boundary Definitions of United States Congressional Districts, 1789-2012. 3) Data was rendered using ArcGIS® software by </a:t>
            </a:r>
            <a:r>
              <a:rPr lang="en-US" sz="800" dirty="0" err="1"/>
              <a:t>Esri</a:t>
            </a:r>
            <a:r>
              <a:rPr lang="en-US" sz="800" dirty="0"/>
              <a:t>. 4) File developed for use on Wikipedia and elsewhere by 7partparadigm. - US Department of the Interior, public data retrieved from http://cdmaps.polisci.ucla.edu, Public Domain, https://commons.wikimedia.org/w/index.php?curid=37189703</a:t>
            </a:r>
          </a:p>
        </p:txBody>
      </p:sp>
    </p:spTree>
    <p:extLst>
      <p:ext uri="{BB962C8B-B14F-4D97-AF65-F5344CB8AC3E}">
        <p14:creationId xmlns:p14="http://schemas.microsoft.com/office/powerpoint/2010/main" val="3394924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Packing and Cracking</a:t>
            </a:r>
            <a:endParaRPr lang="en-US" dirty="0"/>
          </a:p>
        </p:txBody>
      </p:sp>
      <p:sp>
        <p:nvSpPr>
          <p:cNvPr id="3" name="Content Placeholder 2"/>
          <p:cNvSpPr>
            <a:spLocks noGrp="1"/>
          </p:cNvSpPr>
          <p:nvPr>
            <p:ph idx="1"/>
          </p:nvPr>
        </p:nvSpPr>
        <p:spPr/>
        <p:txBody>
          <a:bodyPr>
            <a:normAutofit/>
          </a:bodyPr>
          <a:lstStyle/>
          <a:p>
            <a:r>
              <a:rPr lang="en-US" sz="3000" dirty="0" smtClean="0"/>
              <a:t>“Standard </a:t>
            </a:r>
            <a:r>
              <a:rPr lang="en-US" sz="3000" dirty="0"/>
              <a:t>gerrymandering </a:t>
            </a:r>
            <a:r>
              <a:rPr lang="en-US" sz="3000" dirty="0" smtClean="0"/>
              <a:t>techniques [are] </a:t>
            </a:r>
            <a:r>
              <a:rPr lang="en-US" sz="3000" dirty="0"/>
              <a:t>known as packing and cracking. Packing means massing the bulk of the opposing party’s voters into a very few districts, which are effectively conceded to opposing party candidates. Cracking means dispersing the rest of the opposing party’s voters into the remaining districts, where they are expected to be a permanent minority. By creating many more cracked districts than packed districts, the party in charge of redistricting hopes to achieve enduring control of the legislative body</a:t>
            </a:r>
            <a:r>
              <a:rPr lang="en-US" sz="3000" dirty="0" smtClean="0"/>
              <a:t>.”  - Roger </a:t>
            </a:r>
            <a:r>
              <a:rPr lang="en-US" sz="3000" dirty="0" err="1" smtClean="0"/>
              <a:t>Parloff</a:t>
            </a:r>
            <a:endParaRPr lang="en-US" sz="3000" dirty="0" smtClean="0"/>
          </a:p>
        </p:txBody>
      </p:sp>
      <p:sp>
        <p:nvSpPr>
          <p:cNvPr id="4" name="TextBox 3"/>
          <p:cNvSpPr txBox="1"/>
          <p:nvPr/>
        </p:nvSpPr>
        <p:spPr>
          <a:xfrm>
            <a:off x="6323086" y="6100354"/>
            <a:ext cx="5868914" cy="215444"/>
          </a:xfrm>
          <a:prstGeom prst="rect">
            <a:avLst/>
          </a:prstGeom>
          <a:noFill/>
        </p:spPr>
        <p:txBody>
          <a:bodyPr wrap="none" rtlCol="0">
            <a:spAutoFit/>
          </a:bodyPr>
          <a:lstStyle/>
          <a:p>
            <a:r>
              <a:rPr lang="en-US" sz="800" dirty="0"/>
              <a:t>https://www.yahoo.com/news/packing-cracking-supreme-court-takes-partisan-gerrymandering-090050994.html?_tsrc=jtc_news_index</a:t>
            </a:r>
          </a:p>
        </p:txBody>
      </p:sp>
    </p:spTree>
    <p:extLst>
      <p:ext uri="{BB962C8B-B14F-4D97-AF65-F5344CB8AC3E}">
        <p14:creationId xmlns:p14="http://schemas.microsoft.com/office/powerpoint/2010/main" val="28551068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36875" y="70707"/>
            <a:ext cx="7404798" cy="67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182880" anchor="ctr"/>
          <a:lstStyle>
            <a:lvl1pPr algn="l" rtl="0" eaLnBrk="0" fontAlgn="base" hangingPunct="0">
              <a:spcBef>
                <a:spcPct val="0"/>
              </a:spcBef>
              <a:spcAft>
                <a:spcPct val="0"/>
              </a:spcAft>
              <a:defRPr sz="2800" b="1">
                <a:solidFill>
                  <a:srgbClr val="2B336B"/>
                </a:solidFill>
                <a:latin typeface="Times New Roman" pitchFamily="18" charset="0"/>
                <a:ea typeface="+mj-ea"/>
                <a:cs typeface="Times New Roman" pitchFamily="18" charset="0"/>
              </a:defRPr>
            </a:lvl1pPr>
            <a:lvl2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2pPr>
            <a:lvl3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3pPr>
            <a:lvl4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4pPr>
            <a:lvl5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5pPr>
            <a:lvl6pPr marL="4572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6pPr>
            <a:lvl7pPr marL="9144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7pPr>
            <a:lvl8pPr marL="13716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8pPr>
            <a:lvl9pPr marL="18288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9pPr>
          </a:lstStyle>
          <a:p>
            <a:pPr eaLnBrk="1" hangingPunct="1">
              <a:defRPr/>
            </a:pPr>
            <a:r>
              <a:rPr lang="en-US" sz="4000" b="0" dirty="0">
                <a:solidFill>
                  <a:schemeClr val="tx1"/>
                </a:solidFill>
                <a:latin typeface="+mj-lt"/>
                <a:ea typeface="Franklin Gothic Book" charset="0"/>
                <a:cs typeface="Franklin Gothic Book" charset="0"/>
              </a:rPr>
              <a:t>Gerrymandering and How to Fix It</a:t>
            </a:r>
            <a:endParaRPr lang="en-US" sz="4000" b="0" i="1" dirty="0">
              <a:solidFill>
                <a:schemeClr val="tx1"/>
              </a:solidFill>
              <a:latin typeface="+mj-lt"/>
              <a:ea typeface="Franklin Gothic Book" charset="0"/>
              <a:cs typeface="Franklin Gothic Book" charset="0"/>
            </a:endParaRPr>
          </a:p>
        </p:txBody>
      </p:sp>
      <p:sp>
        <p:nvSpPr>
          <p:cNvPr id="28676" name="TextBox 1"/>
          <p:cNvSpPr txBox="1">
            <a:spLocks noChangeArrowheads="1"/>
          </p:cNvSpPr>
          <p:nvPr/>
        </p:nvSpPr>
        <p:spPr bwMode="auto">
          <a:xfrm>
            <a:off x="7721618" y="523832"/>
            <a:ext cx="4340377" cy="554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ct val="20000"/>
              </a:spcAft>
              <a:defRPr sz="2200" b="1">
                <a:solidFill>
                  <a:schemeClr val="tx1"/>
                </a:solidFill>
                <a:latin typeface="Garamond" charset="0"/>
                <a:ea typeface="ヒラギノ角ゴ Pro W3" charset="-128"/>
                <a:cs typeface="ヒラギノ角ゴ Pro W3" charset="-128"/>
              </a:defRPr>
            </a:lvl1pPr>
            <a:lvl2pPr marL="742950" indent="-285750">
              <a:lnSpc>
                <a:spcPct val="110000"/>
              </a:lnSpc>
              <a:defRPr>
                <a:solidFill>
                  <a:schemeClr val="tx1"/>
                </a:solidFill>
                <a:latin typeface="Arial" charset="0"/>
                <a:ea typeface="ヒラギノ角ゴ Pro W3" charset="-128"/>
                <a:cs typeface="ヒラギノ角ゴ Pro W3" charset="-128"/>
              </a:defRPr>
            </a:lvl2pPr>
            <a:lvl3pPr marL="1143000" indent="-228600">
              <a:lnSpc>
                <a:spcPct val="120000"/>
              </a:lnSpc>
              <a:spcBef>
                <a:spcPct val="20000"/>
              </a:spcBef>
              <a:defRPr sz="1600">
                <a:solidFill>
                  <a:schemeClr val="tx1"/>
                </a:solidFill>
                <a:latin typeface="Arial" charset="0"/>
                <a:ea typeface="ヒラギノ角ゴ Pro W3" charset="-128"/>
                <a:cs typeface="ヒラギノ角ゴ Pro W3" charset="-128"/>
              </a:defRPr>
            </a:lvl3pPr>
            <a:lvl4pPr marL="1600200" indent="-228600">
              <a:lnSpc>
                <a:spcPct val="120000"/>
              </a:lnSpc>
              <a:spcBef>
                <a:spcPct val="20000"/>
              </a:spcBef>
              <a:buFont typeface="Times" charset="0"/>
              <a:buChar char="•"/>
              <a:defRPr sz="1400">
                <a:solidFill>
                  <a:schemeClr val="tx1"/>
                </a:solidFill>
                <a:latin typeface="Arial" charset="0"/>
                <a:ea typeface="ヒラギノ角ゴ Pro W3" charset="-128"/>
                <a:cs typeface="ヒラギノ角ゴ Pro W3" charset="-128"/>
              </a:defRPr>
            </a:lvl4pPr>
            <a:lvl5pPr marL="2057400" indent="-228600">
              <a:lnSpc>
                <a:spcPct val="120000"/>
              </a:lnSpc>
              <a:spcBef>
                <a:spcPct val="20000"/>
              </a:spcBef>
              <a:buFont typeface="Times" charset="0"/>
              <a:buChar char="•"/>
              <a:defRPr sz="1200">
                <a:solidFill>
                  <a:schemeClr val="tx1"/>
                </a:solidFill>
                <a:latin typeface="Arial" charset="0"/>
                <a:ea typeface="ヒラギノ角ゴ Pro W3" charset="-128"/>
                <a:cs typeface="ヒラギノ角ゴ Pro W3" charset="-128"/>
              </a:defRPr>
            </a:lvl5pPr>
            <a:lvl6pPr marL="25146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6pPr>
            <a:lvl7pPr marL="29718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7pPr>
            <a:lvl8pPr marL="34290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8pPr>
            <a:lvl9pPr marL="38862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9pPr>
          </a:lstStyle>
          <a:p>
            <a:pPr fontAlgn="auto"/>
            <a:r>
              <a:rPr lang="en-US" sz="1800" dirty="0" smtClean="0">
                <a:latin typeface="+mn-lt"/>
              </a:rPr>
              <a:t>Which of these goals do you agree with?</a:t>
            </a:r>
          </a:p>
          <a:p>
            <a:pPr marL="285750" indent="-285750" fontAlgn="auto">
              <a:buFont typeface="Arial" panose="020B0604020202020204" pitchFamily="34" charset="0"/>
              <a:buChar char="•"/>
            </a:pPr>
            <a:r>
              <a:rPr lang="en-US" sz="1600" b="0" dirty="0" smtClean="0">
                <a:latin typeface="+mn-lt"/>
              </a:rPr>
              <a:t>It seems like a system should offer </a:t>
            </a:r>
            <a:r>
              <a:rPr lang="en-US" sz="1600" b="0" i="1" dirty="0" smtClean="0">
                <a:latin typeface="+mn-lt"/>
              </a:rPr>
              <a:t>partisan fairness</a:t>
            </a:r>
            <a:r>
              <a:rPr lang="en-US" sz="1600" b="0" dirty="0" smtClean="0">
                <a:latin typeface="+mn-lt"/>
              </a:rPr>
              <a:t> such that control of a legislature is typically in line with the population’s overall preference. </a:t>
            </a:r>
          </a:p>
          <a:p>
            <a:pPr marL="285750" indent="-285750" fontAlgn="auto">
              <a:buFont typeface="Arial" panose="020B0604020202020204" pitchFamily="34" charset="0"/>
              <a:buChar char="•"/>
            </a:pPr>
            <a:r>
              <a:rPr lang="en-US" sz="1600" b="0" dirty="0" smtClean="0">
                <a:latin typeface="+mn-lt"/>
              </a:rPr>
              <a:t>Districts should align </a:t>
            </a:r>
            <a:r>
              <a:rPr lang="en-US" sz="1600" b="0" i="1" dirty="0" smtClean="0">
                <a:latin typeface="+mn-lt"/>
              </a:rPr>
              <a:t>communities of interest</a:t>
            </a:r>
            <a:r>
              <a:rPr lang="en-US" sz="1600" b="0" dirty="0" smtClean="0">
                <a:latin typeface="+mn-lt"/>
              </a:rPr>
              <a:t> and correspond in some sense to real places that we can characterize, like “the South Side of Chicago,” rather than just be arbitrary zones</a:t>
            </a:r>
          </a:p>
          <a:p>
            <a:pPr marL="285750" indent="-285750" fontAlgn="auto">
              <a:buFont typeface="Arial" panose="020B0604020202020204" pitchFamily="34" charset="0"/>
              <a:buChar char="•"/>
            </a:pPr>
            <a:r>
              <a:rPr lang="en-US" sz="1600" b="0" dirty="0" smtClean="0">
                <a:latin typeface="+mn-lt"/>
              </a:rPr>
              <a:t>Racial minority groups should get fair representation. A state like Georgia that’s 30 percent black shouldn’t have an all-white congressional delegation.</a:t>
            </a:r>
          </a:p>
          <a:p>
            <a:pPr marL="285750" indent="-285750" fontAlgn="auto">
              <a:buFont typeface="Arial" panose="020B0604020202020204" pitchFamily="34" charset="0"/>
              <a:buChar char="•"/>
            </a:pPr>
            <a:r>
              <a:rPr lang="en-US" sz="1600" b="0" dirty="0" smtClean="0">
                <a:latin typeface="+mn-lt"/>
              </a:rPr>
              <a:t>There should be fair-fight districts with real electoral competition, not just everyone segregated into safe seats that protect incumbents. </a:t>
            </a:r>
          </a:p>
          <a:p>
            <a:pPr marL="285750" indent="-285750" fontAlgn="auto">
              <a:buFont typeface="Arial" panose="020B0604020202020204" pitchFamily="34" charset="0"/>
              <a:buChar char="•"/>
            </a:pPr>
            <a:r>
              <a:rPr lang="en-US" sz="1600" b="0" dirty="0" smtClean="0">
                <a:latin typeface="+mn-lt"/>
              </a:rPr>
              <a:t>Districts should be compact and look like a nice checkerboard of squares and triangles, rather than a bunch of crazy squiggles.</a:t>
            </a:r>
            <a:endParaRPr lang="en-US" sz="1600" b="0" dirty="0">
              <a:latin typeface="+mn-lt"/>
            </a:endParaRPr>
          </a:p>
        </p:txBody>
      </p:sp>
      <p:sp>
        <p:nvSpPr>
          <p:cNvPr id="10" name="TextBox 9">
            <a:extLst>
              <a:ext uri="{FF2B5EF4-FFF2-40B4-BE49-F238E27FC236}">
                <a16:creationId xmlns:a16="http://schemas.microsoft.com/office/drawing/2014/main" id="{51E588A9-8FE9-714B-B682-6934B2666219}"/>
              </a:ext>
            </a:extLst>
          </p:cNvPr>
          <p:cNvSpPr txBox="1">
            <a:spLocks noChangeArrowheads="1"/>
          </p:cNvSpPr>
          <p:nvPr/>
        </p:nvSpPr>
        <p:spPr bwMode="auto">
          <a:xfrm>
            <a:off x="489184" y="5803494"/>
            <a:ext cx="69726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i="1" dirty="0">
                <a:latin typeface="+mj-lt"/>
                <a:ea typeface="Franklin Gothic Book" charset="0"/>
                <a:cs typeface="Franklin Gothic Book" charset="0"/>
              </a:rPr>
              <a:t>https://</a:t>
            </a:r>
            <a:r>
              <a:rPr lang="en-US" sz="1200" i="1" dirty="0" err="1">
                <a:latin typeface="+mj-lt"/>
                <a:ea typeface="Franklin Gothic Book" charset="0"/>
                <a:cs typeface="Franklin Gothic Book" charset="0"/>
              </a:rPr>
              <a:t>www.vox.com</a:t>
            </a:r>
            <a:r>
              <a:rPr lang="en-US" sz="1200" i="1" dirty="0">
                <a:latin typeface="+mj-lt"/>
                <a:ea typeface="Franklin Gothic Book" charset="0"/>
                <a:cs typeface="Franklin Gothic Book" charset="0"/>
              </a:rPr>
              <a:t>/policy-and-politics/2017/10/11/16453512/gerrymandering-proportional-representation</a:t>
            </a:r>
          </a:p>
        </p:txBody>
      </p:sp>
      <p:pic>
        <p:nvPicPr>
          <p:cNvPr id="2" name="Picture 1">
            <a:extLst>
              <a:ext uri="{FF2B5EF4-FFF2-40B4-BE49-F238E27FC236}">
                <a16:creationId xmlns:a16="http://schemas.microsoft.com/office/drawing/2014/main" id="{A269C84D-5955-914A-87BA-323113518777}"/>
              </a:ext>
            </a:extLst>
          </p:cNvPr>
          <p:cNvPicPr>
            <a:picLocks noChangeAspect="1"/>
          </p:cNvPicPr>
          <p:nvPr/>
        </p:nvPicPr>
        <p:blipFill>
          <a:blip r:embed="rId3"/>
          <a:stretch>
            <a:fillRect/>
          </a:stretch>
        </p:blipFill>
        <p:spPr>
          <a:xfrm>
            <a:off x="418252" y="1374613"/>
            <a:ext cx="6975779" cy="3923876"/>
          </a:xfrm>
          <a:prstGeom prst="rect">
            <a:avLst/>
          </a:prstGeom>
        </p:spPr>
      </p:pic>
      <p:pic>
        <p:nvPicPr>
          <p:cNvPr id="4" name="Picture 3">
            <a:extLst>
              <a:ext uri="{FF2B5EF4-FFF2-40B4-BE49-F238E27FC236}">
                <a16:creationId xmlns:a16="http://schemas.microsoft.com/office/drawing/2014/main" id="{C16F947B-A504-6B48-BFC5-CC47D6D7FD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643" y="1301424"/>
            <a:ext cx="7201219" cy="4070254"/>
          </a:xfrm>
          <a:prstGeom prst="rect">
            <a:avLst/>
          </a:prstGeom>
        </p:spPr>
      </p:pic>
    </p:spTree>
    <p:extLst>
      <p:ext uri="{BB962C8B-B14F-4D97-AF65-F5344CB8AC3E}">
        <p14:creationId xmlns:p14="http://schemas.microsoft.com/office/powerpoint/2010/main" val="411762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Mathematicians are thinking about approaches to redistricting</a:t>
            </a:r>
            <a:endParaRPr lang="en-US" dirty="0"/>
          </a:p>
        </p:txBody>
      </p:sp>
      <p:sp>
        <p:nvSpPr>
          <p:cNvPr id="3" name="Content Placeholder 2"/>
          <p:cNvSpPr>
            <a:spLocks noGrp="1"/>
          </p:cNvSpPr>
          <p:nvPr>
            <p:ph idx="1"/>
          </p:nvPr>
        </p:nvSpPr>
        <p:spPr>
          <a:xfrm>
            <a:off x="1097280" y="1737360"/>
            <a:ext cx="10058400" cy="4589698"/>
          </a:xfrm>
        </p:spPr>
        <p:txBody>
          <a:bodyPr>
            <a:normAutofit fontScale="85000" lnSpcReduction="10000"/>
          </a:bodyPr>
          <a:lstStyle/>
          <a:p>
            <a:pPr>
              <a:lnSpc>
                <a:spcPct val="110000"/>
              </a:lnSpc>
            </a:pPr>
            <a:r>
              <a:rPr lang="en-US" sz="1900" dirty="0"/>
              <a:t>W</a:t>
            </a:r>
            <a:r>
              <a:rPr lang="en-US" sz="1900" dirty="0" smtClean="0"/>
              <a:t>hen is your vote a deciding vote?  Is the district skewed?  How spread out or sprawling is the district?</a:t>
            </a:r>
            <a:endParaRPr lang="en-US" sz="1900" dirty="0"/>
          </a:p>
          <a:p>
            <a:pPr>
              <a:lnSpc>
                <a:spcPct val="110000"/>
              </a:lnSpc>
            </a:pPr>
            <a:r>
              <a:rPr lang="en-US" sz="1900" dirty="0" smtClean="0"/>
              <a:t>“The </a:t>
            </a:r>
            <a:r>
              <a:rPr lang="en-US" sz="1900" dirty="0"/>
              <a:t>probability of a tie vote in the cracked district is φ(.5K/σ)/σ. So, the formula for the deciding vote percentage is: (Φ(.5K/σ)(1−Φ(−K/σ)) + (1−Φ(.5K/σ))Φ(−K/σ))φ(.5K/σ)/</a:t>
            </a:r>
            <a:r>
              <a:rPr lang="en-US" sz="1900" dirty="0" smtClean="0"/>
              <a:t>σ.”</a:t>
            </a:r>
          </a:p>
          <a:p>
            <a:pPr marL="201168" lvl="1" indent="0">
              <a:lnSpc>
                <a:spcPct val="110000"/>
              </a:lnSpc>
              <a:buNone/>
            </a:pPr>
            <a:r>
              <a:rPr lang="en-US" sz="1900" i="1" dirty="0"/>
              <a:t>Michael </a:t>
            </a:r>
            <a:r>
              <a:rPr lang="en-US" sz="1900" i="1" dirty="0" err="1" smtClean="0"/>
              <a:t>Nahas</a:t>
            </a:r>
            <a:r>
              <a:rPr lang="en-US" sz="1900" i="1" dirty="0" smtClean="0"/>
              <a:t>, October 26, 2017</a:t>
            </a:r>
            <a:endParaRPr lang="en-US" sz="1900" i="1" dirty="0"/>
          </a:p>
          <a:p>
            <a:r>
              <a:rPr lang="en-US" sz="1900" dirty="0" smtClean="0"/>
              <a:t>How to Make Optimal Maps with Bias - construct </a:t>
            </a:r>
            <a:r>
              <a:rPr lang="en-US" sz="1900" dirty="0"/>
              <a:t>N districts of equal population according to µ, but restricting amount of µB and µR in each </a:t>
            </a:r>
            <a:r>
              <a:rPr lang="en-US" sz="1900" dirty="0" smtClean="0"/>
              <a:t>district</a:t>
            </a:r>
          </a:p>
          <a:p>
            <a:pPr marL="201168" lvl="1" indent="0">
              <a:buNone/>
            </a:pPr>
            <a:r>
              <a:rPr lang="en-US" sz="1900" i="1" dirty="0"/>
              <a:t>Nestor </a:t>
            </a:r>
            <a:r>
              <a:rPr lang="en-US" sz="1900" i="1" dirty="0" smtClean="0"/>
              <a:t>Guillen, </a:t>
            </a:r>
            <a:r>
              <a:rPr lang="en-US" sz="1900" i="1" dirty="0"/>
              <a:t>University of Massachusetts</a:t>
            </a:r>
            <a:endParaRPr lang="en-US" sz="1900" i="1" dirty="0" smtClean="0"/>
          </a:p>
          <a:p>
            <a:r>
              <a:rPr lang="en-US" sz="1900" dirty="0" smtClean="0"/>
              <a:t>Valence – allow districts to overlap</a:t>
            </a:r>
          </a:p>
          <a:p>
            <a:pPr marL="201168" lvl="1" indent="0">
              <a:buNone/>
            </a:pPr>
            <a:r>
              <a:rPr lang="en-US" sz="1900" i="1" dirty="0"/>
              <a:t>Lucius </a:t>
            </a:r>
            <a:r>
              <a:rPr lang="en-US" sz="1900" i="1" dirty="0" err="1" smtClean="0"/>
              <a:t>Schoenbaum</a:t>
            </a:r>
            <a:r>
              <a:rPr lang="en-US" sz="1900" i="1" dirty="0" smtClean="0"/>
              <a:t>, University </a:t>
            </a:r>
            <a:r>
              <a:rPr lang="en-US" sz="1900" i="1" dirty="0"/>
              <a:t>of South </a:t>
            </a:r>
            <a:r>
              <a:rPr lang="en-US" sz="1900" i="1" dirty="0" smtClean="0"/>
              <a:t>Alabama</a:t>
            </a:r>
          </a:p>
          <a:p>
            <a:pPr>
              <a:lnSpc>
                <a:spcPct val="120000"/>
              </a:lnSpc>
              <a:spcBef>
                <a:spcPts val="0"/>
              </a:spcBef>
              <a:spcAft>
                <a:spcPts val="0"/>
              </a:spcAft>
            </a:pPr>
            <a:endParaRPr lang="en-US" sz="1900" dirty="0" smtClean="0"/>
          </a:p>
          <a:p>
            <a:pPr>
              <a:lnSpc>
                <a:spcPct val="120000"/>
              </a:lnSpc>
              <a:spcBef>
                <a:spcPts val="0"/>
              </a:spcBef>
              <a:spcAft>
                <a:spcPts val="0"/>
              </a:spcAft>
            </a:pPr>
            <a:r>
              <a:rPr lang="en-US" sz="1900" dirty="0" smtClean="0"/>
              <a:t>1. Take </a:t>
            </a:r>
            <a:r>
              <a:rPr lang="en-US" sz="1900" dirty="0"/>
              <a:t>a disaggregated </a:t>
            </a:r>
            <a:r>
              <a:rPr lang="en-US" sz="1900" dirty="0" smtClean="0"/>
              <a:t>map</a:t>
            </a:r>
          </a:p>
          <a:p>
            <a:pPr>
              <a:lnSpc>
                <a:spcPct val="120000"/>
              </a:lnSpc>
              <a:spcBef>
                <a:spcPts val="0"/>
              </a:spcBef>
              <a:spcAft>
                <a:spcPts val="0"/>
              </a:spcAft>
            </a:pPr>
            <a:r>
              <a:rPr lang="en-US" sz="1900" dirty="0" smtClean="0"/>
              <a:t>2. </a:t>
            </a:r>
            <a:r>
              <a:rPr lang="en-US" sz="1900" dirty="0"/>
              <a:t>Use an algorithm to randomly generate lots of legally valid redistricting plans by combining pieces of the </a:t>
            </a:r>
            <a:r>
              <a:rPr lang="en-US" sz="1900" dirty="0" smtClean="0"/>
              <a:t>state</a:t>
            </a:r>
          </a:p>
          <a:p>
            <a:pPr>
              <a:lnSpc>
                <a:spcPct val="120000"/>
              </a:lnSpc>
              <a:spcBef>
                <a:spcPts val="0"/>
              </a:spcBef>
              <a:spcAft>
                <a:spcPts val="0"/>
              </a:spcAft>
            </a:pPr>
            <a:r>
              <a:rPr lang="en-US" sz="1900" dirty="0" smtClean="0"/>
              <a:t>3. </a:t>
            </a:r>
            <a:r>
              <a:rPr lang="en-US" sz="1900" dirty="0"/>
              <a:t>Calculate partisanship of generated </a:t>
            </a:r>
            <a:r>
              <a:rPr lang="en-US" sz="1900" dirty="0" smtClean="0"/>
              <a:t>plans</a:t>
            </a:r>
          </a:p>
          <a:p>
            <a:pPr>
              <a:lnSpc>
                <a:spcPct val="120000"/>
              </a:lnSpc>
              <a:spcBef>
                <a:spcPts val="0"/>
              </a:spcBef>
              <a:spcAft>
                <a:spcPts val="0"/>
              </a:spcAft>
            </a:pPr>
            <a:r>
              <a:rPr lang="en-US" sz="1900" dirty="0" smtClean="0"/>
              <a:t>4. </a:t>
            </a:r>
            <a:r>
              <a:rPr lang="en-US" sz="1900" dirty="0"/>
              <a:t>Calculate partisanship of actual plan and </a:t>
            </a:r>
            <a:r>
              <a:rPr lang="en-US" sz="1900" dirty="0" smtClean="0"/>
              <a:t>compare</a:t>
            </a:r>
          </a:p>
          <a:p>
            <a:pPr marL="201168" lvl="1" indent="0">
              <a:buNone/>
            </a:pPr>
            <a:r>
              <a:rPr lang="en-US" sz="1900" i="1" dirty="0"/>
              <a:t>Scott T. </a:t>
            </a:r>
            <a:r>
              <a:rPr lang="en-US" sz="1900" i="1" dirty="0" err="1" smtClean="0"/>
              <a:t>Macdonell</a:t>
            </a:r>
            <a:r>
              <a:rPr lang="en-US" sz="1900" i="1" dirty="0" smtClean="0"/>
              <a:t>, CNA</a:t>
            </a:r>
            <a:endParaRPr lang="en-US" sz="1900" dirty="0" smtClean="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4297101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1"/>
            <a:ext cx="10058400" cy="1737360"/>
          </a:xfrm>
        </p:spPr>
        <p:txBody>
          <a:bodyPr>
            <a:normAutofit fontScale="90000"/>
          </a:bodyPr>
          <a:lstStyle/>
          <a:p>
            <a:r>
              <a:rPr lang="en-US" dirty="0" smtClean="0"/>
              <a:t>Suppose you are given a candidate map of congressional districts for a state. How can you tell if this map is a partisan gerrymander?</a:t>
            </a:r>
            <a:endParaRPr lang="en-US" dirty="0"/>
          </a:p>
        </p:txBody>
      </p:sp>
      <p:sp>
        <p:nvSpPr>
          <p:cNvPr id="5" name="Text Placeholder 4"/>
          <p:cNvSpPr>
            <a:spLocks noGrp="1"/>
          </p:cNvSpPr>
          <p:nvPr>
            <p:ph type="body" idx="1"/>
          </p:nvPr>
        </p:nvSpPr>
        <p:spPr>
          <a:xfrm>
            <a:off x="1162594" y="4271434"/>
            <a:ext cx="4937760" cy="736282"/>
          </a:xfrm>
        </p:spPr>
        <p:txBody>
          <a:bodyPr/>
          <a:lstStyle/>
          <a:p>
            <a:r>
              <a:rPr lang="en-US" dirty="0" smtClean="0"/>
              <a:t>Already a key factor – districts must be contiguous</a:t>
            </a:r>
            <a:endParaRPr lang="en-US" dirty="0"/>
          </a:p>
        </p:txBody>
      </p:sp>
      <p:sp>
        <p:nvSpPr>
          <p:cNvPr id="6" name="Content Placeholder 5"/>
          <p:cNvSpPr>
            <a:spLocks noGrp="1"/>
          </p:cNvSpPr>
          <p:nvPr>
            <p:ph sz="half" idx="2"/>
          </p:nvPr>
        </p:nvSpPr>
        <p:spPr>
          <a:xfrm>
            <a:off x="1110343" y="2763328"/>
            <a:ext cx="4937760" cy="3378200"/>
          </a:xfrm>
        </p:spPr>
        <p:txBody>
          <a:bodyPr>
            <a:normAutofit/>
          </a:bodyPr>
          <a:lstStyle/>
          <a:p>
            <a:r>
              <a:rPr lang="en-US" sz="3000" dirty="0"/>
              <a:t>1. Any shape constraints generally limit the power of the </a:t>
            </a:r>
            <a:r>
              <a:rPr lang="en-US" sz="3000" dirty="0" smtClean="0"/>
              <a:t>map-drawer</a:t>
            </a:r>
            <a:endParaRPr lang="en-US" sz="3000" dirty="0"/>
          </a:p>
        </p:txBody>
      </p:sp>
      <p:sp>
        <p:nvSpPr>
          <p:cNvPr id="7" name="Text Placeholder 6"/>
          <p:cNvSpPr>
            <a:spLocks noGrp="1"/>
          </p:cNvSpPr>
          <p:nvPr>
            <p:ph type="body" sz="quarter" idx="3"/>
          </p:nvPr>
        </p:nvSpPr>
        <p:spPr>
          <a:xfrm>
            <a:off x="6270171" y="4271434"/>
            <a:ext cx="4937760" cy="736282"/>
          </a:xfrm>
        </p:spPr>
        <p:txBody>
          <a:bodyPr/>
          <a:lstStyle/>
          <a:p>
            <a:r>
              <a:rPr lang="en-US" dirty="0" smtClean="0"/>
              <a:t>Eye-test does not always work due to sophisticated mapping techniques</a:t>
            </a:r>
            <a:endParaRPr lang="en-US" dirty="0"/>
          </a:p>
        </p:txBody>
      </p:sp>
      <p:sp>
        <p:nvSpPr>
          <p:cNvPr id="8" name="Content Placeholder 7"/>
          <p:cNvSpPr>
            <a:spLocks noGrp="1"/>
          </p:cNvSpPr>
          <p:nvPr>
            <p:ph sz="quarter" idx="4"/>
          </p:nvPr>
        </p:nvSpPr>
        <p:spPr>
          <a:xfrm>
            <a:off x="6264272" y="2763328"/>
            <a:ext cx="4937760" cy="3378200"/>
          </a:xfrm>
        </p:spPr>
        <p:txBody>
          <a:bodyPr/>
          <a:lstStyle/>
          <a:p>
            <a:r>
              <a:rPr lang="en-US" sz="3000" dirty="0"/>
              <a:t>2. Extreme gerrymandering requires eccentrically shaped districts</a:t>
            </a:r>
          </a:p>
          <a:p>
            <a:endParaRPr lang="en-US" dirty="0"/>
          </a:p>
        </p:txBody>
      </p:sp>
      <p:sp>
        <p:nvSpPr>
          <p:cNvPr id="2" name="TextBox 1"/>
          <p:cNvSpPr txBox="1"/>
          <p:nvPr/>
        </p:nvSpPr>
        <p:spPr>
          <a:xfrm>
            <a:off x="2999694" y="1873318"/>
            <a:ext cx="6253571" cy="754053"/>
          </a:xfrm>
          <a:prstGeom prst="rect">
            <a:avLst/>
          </a:prstGeom>
          <a:noFill/>
        </p:spPr>
        <p:txBody>
          <a:bodyPr wrap="none" rtlCol="0">
            <a:spAutoFit/>
          </a:bodyPr>
          <a:lstStyle/>
          <a:p>
            <a:r>
              <a:rPr lang="en-US" sz="4300" spc="-50" dirty="0" smtClean="0">
                <a:solidFill>
                  <a:schemeClr val="tx1">
                    <a:lumMod val="75000"/>
                    <a:lumOff val="25000"/>
                  </a:schemeClr>
                </a:solidFill>
                <a:latin typeface="+mj-lt"/>
                <a:ea typeface="+mj-ea"/>
                <a:cs typeface="+mj-cs"/>
              </a:rPr>
              <a:t>Importance of Compactness</a:t>
            </a:r>
            <a:endParaRPr lang="en-US" sz="4300" spc="-50" dirty="0">
              <a:solidFill>
                <a:schemeClr val="tx1">
                  <a:lumMod val="75000"/>
                  <a:lumOff val="25000"/>
                </a:schemeClr>
              </a:solidFill>
              <a:latin typeface="+mj-lt"/>
              <a:ea typeface="+mj-ea"/>
              <a:cs typeface="+mj-cs"/>
            </a:endParaRPr>
          </a:p>
        </p:txBody>
      </p:sp>
    </p:spTree>
    <p:extLst>
      <p:ext uri="{BB962C8B-B14F-4D97-AF65-F5344CB8AC3E}">
        <p14:creationId xmlns:p14="http://schemas.microsoft.com/office/powerpoint/2010/main" val="39152400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36875" y="70707"/>
            <a:ext cx="7024987" cy="67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182880" anchor="ctr"/>
          <a:lstStyle>
            <a:lvl1pPr algn="l" rtl="0" eaLnBrk="0" fontAlgn="base" hangingPunct="0">
              <a:spcBef>
                <a:spcPct val="0"/>
              </a:spcBef>
              <a:spcAft>
                <a:spcPct val="0"/>
              </a:spcAft>
              <a:defRPr sz="2800" b="1">
                <a:solidFill>
                  <a:srgbClr val="2B336B"/>
                </a:solidFill>
                <a:latin typeface="Times New Roman" pitchFamily="18" charset="0"/>
                <a:ea typeface="+mj-ea"/>
                <a:cs typeface="Times New Roman" pitchFamily="18" charset="0"/>
              </a:defRPr>
            </a:lvl1pPr>
            <a:lvl2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2pPr>
            <a:lvl3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3pPr>
            <a:lvl4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4pPr>
            <a:lvl5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5pPr>
            <a:lvl6pPr marL="4572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6pPr>
            <a:lvl7pPr marL="9144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7pPr>
            <a:lvl8pPr marL="13716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8pPr>
            <a:lvl9pPr marL="18288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9pPr>
          </a:lstStyle>
          <a:p>
            <a:pPr eaLnBrk="1" hangingPunct="1">
              <a:defRPr/>
            </a:pPr>
            <a:r>
              <a:rPr lang="en-US" sz="4000" dirty="0" err="1">
                <a:solidFill>
                  <a:schemeClr val="tx1"/>
                </a:solidFill>
                <a:latin typeface="+mj-lt"/>
                <a:ea typeface="Franklin Gothic Book" charset="0"/>
                <a:cs typeface="Franklin Gothic Book" charset="0"/>
              </a:rPr>
              <a:t>Lulac</a:t>
            </a:r>
            <a:r>
              <a:rPr lang="en-US" sz="4000" dirty="0">
                <a:solidFill>
                  <a:schemeClr val="tx1"/>
                </a:solidFill>
                <a:latin typeface="+mj-lt"/>
                <a:ea typeface="Franklin Gothic Book" charset="0"/>
                <a:cs typeface="Franklin Gothic Book" charset="0"/>
              </a:rPr>
              <a:t> v. Perry (2006)</a:t>
            </a:r>
            <a:endParaRPr lang="en-US" sz="4000" i="1" dirty="0">
              <a:solidFill>
                <a:schemeClr val="tx1"/>
              </a:solidFill>
              <a:latin typeface="+mj-lt"/>
              <a:ea typeface="Franklin Gothic Book" charset="0"/>
              <a:cs typeface="Franklin Gothic Book" charset="0"/>
            </a:endParaRPr>
          </a:p>
        </p:txBody>
      </p:sp>
      <p:sp>
        <p:nvSpPr>
          <p:cNvPr id="28676" name="TextBox 1"/>
          <p:cNvSpPr txBox="1">
            <a:spLocks noChangeArrowheads="1"/>
          </p:cNvSpPr>
          <p:nvPr/>
        </p:nvSpPr>
        <p:spPr bwMode="auto">
          <a:xfrm>
            <a:off x="7753149" y="622741"/>
            <a:ext cx="4340377" cy="51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ct val="20000"/>
              </a:spcAft>
              <a:defRPr sz="2200" b="1">
                <a:solidFill>
                  <a:schemeClr val="tx1"/>
                </a:solidFill>
                <a:latin typeface="Garamond" charset="0"/>
                <a:ea typeface="ヒラギノ角ゴ Pro W3" charset="-128"/>
                <a:cs typeface="ヒラギノ角ゴ Pro W3" charset="-128"/>
              </a:defRPr>
            </a:lvl1pPr>
            <a:lvl2pPr marL="742950" indent="-285750">
              <a:lnSpc>
                <a:spcPct val="110000"/>
              </a:lnSpc>
              <a:defRPr>
                <a:solidFill>
                  <a:schemeClr val="tx1"/>
                </a:solidFill>
                <a:latin typeface="Arial" charset="0"/>
                <a:ea typeface="ヒラギノ角ゴ Pro W3" charset="-128"/>
                <a:cs typeface="ヒラギノ角ゴ Pro W3" charset="-128"/>
              </a:defRPr>
            </a:lvl2pPr>
            <a:lvl3pPr marL="1143000" indent="-228600">
              <a:lnSpc>
                <a:spcPct val="120000"/>
              </a:lnSpc>
              <a:spcBef>
                <a:spcPct val="20000"/>
              </a:spcBef>
              <a:defRPr sz="1600">
                <a:solidFill>
                  <a:schemeClr val="tx1"/>
                </a:solidFill>
                <a:latin typeface="Arial" charset="0"/>
                <a:ea typeface="ヒラギノ角ゴ Pro W3" charset="-128"/>
                <a:cs typeface="ヒラギノ角ゴ Pro W3" charset="-128"/>
              </a:defRPr>
            </a:lvl3pPr>
            <a:lvl4pPr marL="1600200" indent="-228600">
              <a:lnSpc>
                <a:spcPct val="120000"/>
              </a:lnSpc>
              <a:spcBef>
                <a:spcPct val="20000"/>
              </a:spcBef>
              <a:buFont typeface="Times" charset="0"/>
              <a:buChar char="•"/>
              <a:defRPr sz="1400">
                <a:solidFill>
                  <a:schemeClr val="tx1"/>
                </a:solidFill>
                <a:latin typeface="Arial" charset="0"/>
                <a:ea typeface="ヒラギノ角ゴ Pro W3" charset="-128"/>
                <a:cs typeface="ヒラギノ角ゴ Pro W3" charset="-128"/>
              </a:defRPr>
            </a:lvl4pPr>
            <a:lvl5pPr marL="2057400" indent="-228600">
              <a:lnSpc>
                <a:spcPct val="120000"/>
              </a:lnSpc>
              <a:spcBef>
                <a:spcPct val="20000"/>
              </a:spcBef>
              <a:buFont typeface="Times" charset="0"/>
              <a:buChar char="•"/>
              <a:defRPr sz="1200">
                <a:solidFill>
                  <a:schemeClr val="tx1"/>
                </a:solidFill>
                <a:latin typeface="Arial" charset="0"/>
                <a:ea typeface="ヒラギノ角ゴ Pro W3" charset="-128"/>
                <a:cs typeface="ヒラギノ角ゴ Pro W3" charset="-128"/>
              </a:defRPr>
            </a:lvl5pPr>
            <a:lvl6pPr marL="25146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6pPr>
            <a:lvl7pPr marL="29718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7pPr>
            <a:lvl8pPr marL="34290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8pPr>
            <a:lvl9pPr marL="38862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9pPr>
          </a:lstStyle>
          <a:p>
            <a:r>
              <a:rPr lang="en-US" sz="1800" i="1" dirty="0">
                <a:latin typeface="+mj-lt"/>
              </a:rPr>
              <a:t>League of United Latin American Citizens v. Perry</a:t>
            </a:r>
            <a:r>
              <a:rPr lang="en-US" sz="1800" b="0" dirty="0">
                <a:latin typeface="+mj-lt"/>
              </a:rPr>
              <a:t>, 548 U.S. 399 (2006), is </a:t>
            </a:r>
            <a:r>
              <a:rPr lang="en-US" sz="1800" b="0" dirty="0" smtClean="0">
                <a:latin typeface="+mj-lt"/>
              </a:rPr>
              <a:t>a Supreme Court of the United States case </a:t>
            </a:r>
            <a:r>
              <a:rPr lang="en-US" sz="1800" b="0" dirty="0">
                <a:latin typeface="+mj-lt"/>
              </a:rPr>
              <a:t>in which the Court ruled that only District 23 of </a:t>
            </a:r>
            <a:r>
              <a:rPr lang="en-US" sz="1800" b="0" dirty="0" smtClean="0">
                <a:latin typeface="+mj-lt"/>
              </a:rPr>
              <a:t>the 2003 Texas redistricting</a:t>
            </a:r>
            <a:r>
              <a:rPr lang="en-US" sz="1800" b="0" dirty="0">
                <a:latin typeface="+mj-lt"/>
              </a:rPr>
              <a:t> violated </a:t>
            </a:r>
            <a:r>
              <a:rPr lang="en-US" sz="1800" b="0" dirty="0" smtClean="0">
                <a:latin typeface="+mj-lt"/>
              </a:rPr>
              <a:t>the Voting Rights Act.</a:t>
            </a:r>
            <a:r>
              <a:rPr lang="en-US" sz="1800" b="0" dirty="0">
                <a:latin typeface="+mj-lt"/>
              </a:rPr>
              <a:t> </a:t>
            </a:r>
            <a:r>
              <a:rPr lang="en-US" sz="1800" b="0" dirty="0" smtClean="0">
                <a:latin typeface="+mj-lt"/>
              </a:rPr>
              <a:t>The </a:t>
            </a:r>
            <a:r>
              <a:rPr lang="en-US" sz="1800" b="0" dirty="0">
                <a:latin typeface="+mj-lt"/>
              </a:rPr>
              <a:t>Court refused to throw out the entire plan, ruling that the plaintiffs failed to state a sufficient claim of </a:t>
            </a:r>
            <a:r>
              <a:rPr lang="en-US" sz="1800" b="0" dirty="0" smtClean="0">
                <a:latin typeface="+mj-lt"/>
              </a:rPr>
              <a:t>partisan gerrymandering.</a:t>
            </a:r>
            <a:r>
              <a:rPr lang="en-US" sz="1800" b="0" dirty="0">
                <a:latin typeface="+mj-lt"/>
              </a:rPr>
              <a:t> </a:t>
            </a:r>
          </a:p>
          <a:p>
            <a:endParaRPr lang="en-US" sz="1800" b="0" dirty="0">
              <a:latin typeface="+mj-lt"/>
            </a:endParaRPr>
          </a:p>
          <a:p>
            <a:r>
              <a:rPr lang="en-US" sz="1800" b="0" dirty="0">
                <a:latin typeface="+mj-lt"/>
              </a:rPr>
              <a:t>The opinion requires lawmakers to </a:t>
            </a:r>
            <a:r>
              <a:rPr lang="en-US" sz="1800" b="0" dirty="0" smtClean="0">
                <a:latin typeface="+mj-lt"/>
              </a:rPr>
              <a:t>adjust Congressional</a:t>
            </a:r>
            <a:r>
              <a:rPr lang="en-US" sz="1800" b="0" dirty="0">
                <a:latin typeface="+mj-lt"/>
              </a:rPr>
              <a:t> district boundaries in comport with the Court's ruling, though the ruling does not </a:t>
            </a:r>
            <a:r>
              <a:rPr lang="en-US" sz="1800" b="0" dirty="0" smtClean="0">
                <a:latin typeface="+mj-lt"/>
              </a:rPr>
              <a:t>threaten Republican</a:t>
            </a:r>
            <a:r>
              <a:rPr lang="en-US" sz="1800" b="0" dirty="0">
                <a:latin typeface="+mj-lt"/>
              </a:rPr>
              <a:t> </a:t>
            </a:r>
            <a:r>
              <a:rPr lang="en-US" sz="1800" b="0" dirty="0" smtClean="0">
                <a:latin typeface="+mj-lt"/>
              </a:rPr>
              <a:t>gains </a:t>
            </a:r>
            <a:r>
              <a:rPr lang="en-US" sz="1800" b="0" dirty="0">
                <a:latin typeface="+mj-lt"/>
              </a:rPr>
              <a:t>as a result of the redistricting in Texas.</a:t>
            </a:r>
            <a:r>
              <a:rPr lang="en-US" sz="1800" b="0" baseline="30000" dirty="0">
                <a:latin typeface="+mj-lt"/>
              </a:rPr>
              <a:t> </a:t>
            </a:r>
            <a:r>
              <a:rPr lang="en-US" sz="1800" b="0" dirty="0">
                <a:latin typeface="+mj-lt"/>
              </a:rPr>
              <a:t> The Court also declined to resolve a dispute over whether partisan gerrymandering claims present nonjusticiable political questions.</a:t>
            </a:r>
          </a:p>
        </p:txBody>
      </p:sp>
      <p:pic>
        <p:nvPicPr>
          <p:cNvPr id="2" name="Picture 1">
            <a:extLst>
              <a:ext uri="{FF2B5EF4-FFF2-40B4-BE49-F238E27FC236}">
                <a16:creationId xmlns:a16="http://schemas.microsoft.com/office/drawing/2014/main" id="{3FB7FCC2-15A4-CE4F-8ADB-70E319E3E94E}"/>
              </a:ext>
            </a:extLst>
          </p:cNvPr>
          <p:cNvPicPr>
            <a:picLocks noChangeAspect="1"/>
          </p:cNvPicPr>
          <p:nvPr/>
        </p:nvPicPr>
        <p:blipFill>
          <a:blip r:embed="rId3"/>
          <a:stretch>
            <a:fillRect/>
          </a:stretch>
        </p:blipFill>
        <p:spPr>
          <a:xfrm>
            <a:off x="152204" y="2256504"/>
            <a:ext cx="7472774" cy="3400112"/>
          </a:xfrm>
          <a:prstGeom prst="rect">
            <a:avLst/>
          </a:prstGeom>
        </p:spPr>
      </p:pic>
    </p:spTree>
    <p:extLst>
      <p:ext uri="{BB962C8B-B14F-4D97-AF65-F5344CB8AC3E}">
        <p14:creationId xmlns:p14="http://schemas.microsoft.com/office/powerpoint/2010/main" val="77005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99518" y="353961"/>
            <a:ext cx="7024987" cy="114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182880" anchor="ctr"/>
          <a:lstStyle>
            <a:lvl1pPr algn="l" rtl="0" eaLnBrk="0" fontAlgn="base" hangingPunct="0">
              <a:spcBef>
                <a:spcPct val="0"/>
              </a:spcBef>
              <a:spcAft>
                <a:spcPct val="0"/>
              </a:spcAft>
              <a:defRPr sz="2800" b="1">
                <a:solidFill>
                  <a:srgbClr val="2B336B"/>
                </a:solidFill>
                <a:latin typeface="Times New Roman" pitchFamily="18" charset="0"/>
                <a:ea typeface="+mj-ea"/>
                <a:cs typeface="Times New Roman" pitchFamily="18" charset="0"/>
              </a:defRPr>
            </a:lvl1pPr>
            <a:lvl2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2pPr>
            <a:lvl3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3pPr>
            <a:lvl4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4pPr>
            <a:lvl5pPr algn="l" rtl="0" eaLnBrk="0" fontAlgn="base" hangingPunct="0">
              <a:spcBef>
                <a:spcPct val="0"/>
              </a:spcBef>
              <a:spcAft>
                <a:spcPct val="0"/>
              </a:spcAft>
              <a:defRPr sz="2800" b="1">
                <a:solidFill>
                  <a:srgbClr val="2B336B"/>
                </a:solidFill>
                <a:latin typeface="Times New Roman" pitchFamily="18" charset="0"/>
                <a:ea typeface="ヒラギノ角ゴ Pro W3" pitchFamily="-48" charset="-128"/>
                <a:cs typeface="Times New Roman" pitchFamily="18" charset="0"/>
              </a:defRPr>
            </a:lvl5pPr>
            <a:lvl6pPr marL="4572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6pPr>
            <a:lvl7pPr marL="9144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7pPr>
            <a:lvl8pPr marL="13716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8pPr>
            <a:lvl9pPr marL="1828800" algn="l" rtl="0" eaLnBrk="1" fontAlgn="base" hangingPunct="1">
              <a:spcBef>
                <a:spcPct val="0"/>
              </a:spcBef>
              <a:spcAft>
                <a:spcPct val="0"/>
              </a:spcAft>
              <a:defRPr sz="3600" b="1">
                <a:solidFill>
                  <a:srgbClr val="127119"/>
                </a:solidFill>
                <a:latin typeface="Garamond" pitchFamily="18" charset="0"/>
                <a:ea typeface="ヒラギノ角ゴ Pro W3" pitchFamily="-48" charset="-128"/>
              </a:defRPr>
            </a:lvl9pPr>
          </a:lstStyle>
          <a:p>
            <a:pPr eaLnBrk="1" hangingPunct="1">
              <a:defRPr/>
            </a:pPr>
            <a:r>
              <a:rPr lang="en-US" sz="4000" dirty="0" smtClean="0">
                <a:solidFill>
                  <a:schemeClr val="tx1"/>
                </a:solidFill>
                <a:latin typeface="+mj-lt"/>
                <a:ea typeface="Franklin Gothic Book" charset="0"/>
                <a:cs typeface="Franklin Gothic Book" charset="0"/>
              </a:rPr>
              <a:t>Current Events and</a:t>
            </a:r>
          </a:p>
          <a:p>
            <a:pPr eaLnBrk="1" hangingPunct="1">
              <a:defRPr/>
            </a:pPr>
            <a:r>
              <a:rPr lang="en-US" sz="4000" dirty="0" smtClean="0">
                <a:solidFill>
                  <a:schemeClr val="tx1"/>
                </a:solidFill>
                <a:latin typeface="+mj-lt"/>
                <a:ea typeface="Franklin Gothic Book" charset="0"/>
                <a:cs typeface="Franklin Gothic Book" charset="0"/>
              </a:rPr>
              <a:t>Congressional Representation</a:t>
            </a:r>
            <a:endParaRPr lang="en-US" sz="4000" i="1" dirty="0">
              <a:solidFill>
                <a:schemeClr val="tx1"/>
              </a:solidFill>
              <a:latin typeface="+mj-lt"/>
              <a:ea typeface="Franklin Gothic Book" charset="0"/>
              <a:cs typeface="Franklin Gothic Book" charset="0"/>
            </a:endParaRPr>
          </a:p>
        </p:txBody>
      </p:sp>
      <p:sp>
        <p:nvSpPr>
          <p:cNvPr id="28676" name="TextBox 1"/>
          <p:cNvSpPr txBox="1">
            <a:spLocks noChangeArrowheads="1"/>
          </p:cNvSpPr>
          <p:nvPr/>
        </p:nvSpPr>
        <p:spPr bwMode="auto">
          <a:xfrm>
            <a:off x="7738400" y="928120"/>
            <a:ext cx="4340377"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ct val="20000"/>
              </a:spcAft>
              <a:defRPr sz="2200" b="1">
                <a:solidFill>
                  <a:schemeClr val="tx1"/>
                </a:solidFill>
                <a:latin typeface="Garamond" charset="0"/>
                <a:ea typeface="ヒラギノ角ゴ Pro W3" charset="-128"/>
                <a:cs typeface="ヒラギノ角ゴ Pro W3" charset="-128"/>
              </a:defRPr>
            </a:lvl1pPr>
            <a:lvl2pPr marL="742950" indent="-285750">
              <a:lnSpc>
                <a:spcPct val="110000"/>
              </a:lnSpc>
              <a:defRPr>
                <a:solidFill>
                  <a:schemeClr val="tx1"/>
                </a:solidFill>
                <a:latin typeface="Arial" charset="0"/>
                <a:ea typeface="ヒラギノ角ゴ Pro W3" charset="-128"/>
                <a:cs typeface="ヒラギノ角ゴ Pro W3" charset="-128"/>
              </a:defRPr>
            </a:lvl2pPr>
            <a:lvl3pPr marL="1143000" indent="-228600">
              <a:lnSpc>
                <a:spcPct val="120000"/>
              </a:lnSpc>
              <a:spcBef>
                <a:spcPct val="20000"/>
              </a:spcBef>
              <a:defRPr sz="1600">
                <a:solidFill>
                  <a:schemeClr val="tx1"/>
                </a:solidFill>
                <a:latin typeface="Arial" charset="0"/>
                <a:ea typeface="ヒラギノ角ゴ Pro W3" charset="-128"/>
                <a:cs typeface="ヒラギノ角ゴ Pro W3" charset="-128"/>
              </a:defRPr>
            </a:lvl3pPr>
            <a:lvl4pPr marL="1600200" indent="-228600">
              <a:lnSpc>
                <a:spcPct val="120000"/>
              </a:lnSpc>
              <a:spcBef>
                <a:spcPct val="20000"/>
              </a:spcBef>
              <a:buFont typeface="Times" charset="0"/>
              <a:buChar char="•"/>
              <a:defRPr sz="1400">
                <a:solidFill>
                  <a:schemeClr val="tx1"/>
                </a:solidFill>
                <a:latin typeface="Arial" charset="0"/>
                <a:ea typeface="ヒラギノ角ゴ Pro W3" charset="-128"/>
                <a:cs typeface="ヒラギノ角ゴ Pro W3" charset="-128"/>
              </a:defRPr>
            </a:lvl4pPr>
            <a:lvl5pPr marL="2057400" indent="-228600">
              <a:lnSpc>
                <a:spcPct val="120000"/>
              </a:lnSpc>
              <a:spcBef>
                <a:spcPct val="20000"/>
              </a:spcBef>
              <a:buFont typeface="Times" charset="0"/>
              <a:buChar char="•"/>
              <a:defRPr sz="1200">
                <a:solidFill>
                  <a:schemeClr val="tx1"/>
                </a:solidFill>
                <a:latin typeface="Arial" charset="0"/>
                <a:ea typeface="ヒラギノ角ゴ Pro W3" charset="-128"/>
                <a:cs typeface="ヒラギノ角ゴ Pro W3" charset="-128"/>
              </a:defRPr>
            </a:lvl5pPr>
            <a:lvl6pPr marL="25146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6pPr>
            <a:lvl7pPr marL="29718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7pPr>
            <a:lvl8pPr marL="34290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8pPr>
            <a:lvl9pPr marL="38862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9pPr>
          </a:lstStyle>
          <a:p>
            <a:r>
              <a:rPr lang="en-US" sz="2500" b="0" dirty="0">
                <a:latin typeface="+mj-lt"/>
              </a:rPr>
              <a:t>District 23 was determined to be in violation of the Voting Rights Act and was redrawn.</a:t>
            </a:r>
          </a:p>
          <a:p>
            <a:endParaRPr lang="en-US" sz="2500" b="0" dirty="0">
              <a:latin typeface="+mj-lt"/>
            </a:endParaRPr>
          </a:p>
          <a:p>
            <a:r>
              <a:rPr lang="en-US" sz="2500" b="0" dirty="0">
                <a:latin typeface="+mj-lt"/>
              </a:rPr>
              <a:t>Look at the location of this district.  What important role </a:t>
            </a:r>
            <a:r>
              <a:rPr lang="en-US" sz="2500" b="0" dirty="0" smtClean="0">
                <a:latin typeface="+mj-lt"/>
              </a:rPr>
              <a:t>might </a:t>
            </a:r>
            <a:r>
              <a:rPr lang="en-US" sz="2500" b="0" dirty="0">
                <a:latin typeface="+mj-lt"/>
              </a:rPr>
              <a:t>this district play in </a:t>
            </a:r>
            <a:r>
              <a:rPr lang="en-US" sz="2500" b="0" dirty="0" smtClean="0">
                <a:latin typeface="+mj-lt"/>
              </a:rPr>
              <a:t>2019?</a:t>
            </a:r>
            <a:endParaRPr lang="en-US" sz="2500" b="0" dirty="0">
              <a:latin typeface="+mj-lt"/>
            </a:endParaRPr>
          </a:p>
          <a:p>
            <a:endParaRPr lang="en-US" sz="2500" b="0" dirty="0">
              <a:latin typeface="+mj-lt"/>
            </a:endParaRPr>
          </a:p>
          <a:p>
            <a:r>
              <a:rPr lang="en-US" sz="2500" b="0" dirty="0">
                <a:latin typeface="+mj-lt"/>
              </a:rPr>
              <a:t>What are </a:t>
            </a:r>
            <a:r>
              <a:rPr lang="en-US" sz="2500" b="0" dirty="0" smtClean="0">
                <a:latin typeface="+mj-lt"/>
              </a:rPr>
              <a:t>practical </a:t>
            </a:r>
            <a:r>
              <a:rPr lang="en-US" sz="2500" b="0" dirty="0">
                <a:latin typeface="+mj-lt"/>
              </a:rPr>
              <a:t>implications of these district lines on future issues?</a:t>
            </a:r>
          </a:p>
        </p:txBody>
      </p:sp>
      <p:pic>
        <p:nvPicPr>
          <p:cNvPr id="2" name="Picture 1">
            <a:extLst>
              <a:ext uri="{FF2B5EF4-FFF2-40B4-BE49-F238E27FC236}">
                <a16:creationId xmlns:a16="http://schemas.microsoft.com/office/drawing/2014/main" id="{3FB7FCC2-15A4-CE4F-8ADB-70E319E3E94E}"/>
              </a:ext>
            </a:extLst>
          </p:cNvPr>
          <p:cNvPicPr>
            <a:picLocks noChangeAspect="1"/>
          </p:cNvPicPr>
          <p:nvPr/>
        </p:nvPicPr>
        <p:blipFill>
          <a:blip r:embed="rId3"/>
          <a:stretch>
            <a:fillRect/>
          </a:stretch>
        </p:blipFill>
        <p:spPr>
          <a:xfrm>
            <a:off x="207212" y="2276289"/>
            <a:ext cx="7217293" cy="3283868"/>
          </a:xfrm>
          <a:prstGeom prst="rect">
            <a:avLst/>
          </a:prstGeom>
        </p:spPr>
      </p:pic>
    </p:spTree>
    <p:extLst>
      <p:ext uri="{BB962C8B-B14F-4D97-AF65-F5344CB8AC3E}">
        <p14:creationId xmlns:p14="http://schemas.microsoft.com/office/powerpoint/2010/main" val="257745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 and Next Steps</a:t>
            </a:r>
            <a:endParaRPr lang="en-US" dirty="0"/>
          </a:p>
        </p:txBody>
      </p:sp>
      <p:sp>
        <p:nvSpPr>
          <p:cNvPr id="5" name="Content Placeholder 4"/>
          <p:cNvSpPr>
            <a:spLocks noGrp="1"/>
          </p:cNvSpPr>
          <p:nvPr>
            <p:ph type="body" idx="1"/>
          </p:nvPr>
        </p:nvSpPr>
        <p:spPr/>
        <p:txBody>
          <a:bodyPr>
            <a:normAutofit/>
          </a:bodyPr>
          <a:lstStyle/>
          <a:p>
            <a:r>
              <a:rPr lang="en-US" dirty="0" smtClean="0">
                <a:sym typeface="Arial"/>
              </a:rPr>
              <a:t>apportionment </a:t>
            </a:r>
            <a:r>
              <a:rPr lang="en-US" dirty="0">
                <a:sym typeface="Arial"/>
              </a:rPr>
              <a:t>and redistricting </a:t>
            </a:r>
            <a:r>
              <a:rPr lang="en-US" dirty="0" smtClean="0">
                <a:sym typeface="Arial"/>
              </a:rPr>
              <a:t>in </a:t>
            </a:r>
            <a:r>
              <a:rPr lang="en-US" dirty="0">
                <a:sym typeface="Arial"/>
              </a:rPr>
              <a:t>the United </a:t>
            </a:r>
            <a:r>
              <a:rPr lang="en-US" dirty="0" smtClean="0">
                <a:sym typeface="Arial"/>
              </a:rPr>
              <a:t>States</a:t>
            </a:r>
            <a:endParaRPr lang="en-US" dirty="0">
              <a:sym typeface="Arial"/>
            </a:endParaRPr>
          </a:p>
        </p:txBody>
      </p:sp>
      <p:sp>
        <p:nvSpPr>
          <p:cNvPr id="6" name="Content Placeholder 5"/>
          <p:cNvSpPr>
            <a:spLocks noGrp="1"/>
          </p:cNvSpPr>
          <p:nvPr>
            <p:ph sz="half" idx="2"/>
          </p:nvPr>
        </p:nvSpPr>
        <p:spPr>
          <a:xfrm>
            <a:off x="1097280" y="2582333"/>
            <a:ext cx="4937760" cy="3641485"/>
          </a:xfrm>
        </p:spPr>
        <p:txBody>
          <a:bodyPr>
            <a:normAutofit fontScale="92500" lnSpcReduction="20000"/>
          </a:bodyPr>
          <a:lstStyle/>
          <a:p>
            <a:r>
              <a:rPr lang="en-US" dirty="0" smtClean="0"/>
              <a:t>Data collected during the decennial census determines how many representatives each state will have in the United States House of Representatives.</a:t>
            </a:r>
          </a:p>
          <a:p>
            <a:r>
              <a:rPr lang="en-US" dirty="0" smtClean="0"/>
              <a:t>State legislators are responsible for the criteria and guidelines for drawing electoral district lines</a:t>
            </a:r>
          </a:p>
          <a:p>
            <a:r>
              <a:rPr lang="en-US" dirty="0" smtClean="0"/>
              <a:t>Many </a:t>
            </a:r>
            <a:r>
              <a:rPr lang="en-US" dirty="0"/>
              <a:t>Supreme Court cases </a:t>
            </a:r>
            <a:r>
              <a:rPr lang="en-US" dirty="0" smtClean="0"/>
              <a:t>have addressed the redistricting process.</a:t>
            </a:r>
            <a:endParaRPr lang="en-US" dirty="0"/>
          </a:p>
          <a:p>
            <a:r>
              <a:rPr lang="en-US" dirty="0" smtClean="0"/>
              <a:t>At this time, there are no objective analysis tools for determining whether a district has been manipulated.</a:t>
            </a:r>
          </a:p>
          <a:p>
            <a:r>
              <a:rPr lang="en-US" dirty="0" smtClean="0"/>
              <a:t>Gerrymandering has positive and negative effects.</a:t>
            </a:r>
          </a:p>
          <a:p>
            <a:endParaRPr lang="en-US" dirty="0"/>
          </a:p>
        </p:txBody>
      </p:sp>
      <p:sp>
        <p:nvSpPr>
          <p:cNvPr id="7" name="Text Placeholder 6"/>
          <p:cNvSpPr>
            <a:spLocks noGrp="1"/>
          </p:cNvSpPr>
          <p:nvPr>
            <p:ph type="body" sz="quarter" idx="3"/>
          </p:nvPr>
        </p:nvSpPr>
        <p:spPr/>
        <p:txBody>
          <a:bodyPr>
            <a:normAutofit fontScale="92500" lnSpcReduction="20000"/>
          </a:bodyPr>
          <a:lstStyle/>
          <a:p>
            <a:r>
              <a:rPr lang="en-US" dirty="0"/>
              <a:t>To </a:t>
            </a:r>
            <a:r>
              <a:rPr lang="en-US" dirty="0" smtClean="0"/>
              <a:t>identify the </a:t>
            </a:r>
            <a:r>
              <a:rPr lang="en-US" dirty="0"/>
              <a:t>next questions </a:t>
            </a:r>
            <a:r>
              <a:rPr lang="en-US" dirty="0" smtClean="0"/>
              <a:t>to ask or actions you would like to take regarding this topic.</a:t>
            </a:r>
            <a:endParaRPr lang="en-US" dirty="0"/>
          </a:p>
        </p:txBody>
      </p:sp>
      <p:sp>
        <p:nvSpPr>
          <p:cNvPr id="8" name="Content Placeholder 7"/>
          <p:cNvSpPr>
            <a:spLocks noGrp="1"/>
          </p:cNvSpPr>
          <p:nvPr>
            <p:ph sz="quarter" idx="4"/>
          </p:nvPr>
        </p:nvSpPr>
        <p:spPr/>
        <p:txBody>
          <a:bodyPr/>
          <a:lstStyle/>
          <a:p>
            <a:r>
              <a:rPr lang="en-US" dirty="0" smtClean="0"/>
              <a:t>Divide your state into districts based on current or future numbers of districts using 2010 Census data with geospatial technology.</a:t>
            </a:r>
          </a:p>
          <a:p>
            <a:r>
              <a:rPr lang="en-US" dirty="0" smtClean="0"/>
              <a:t>Know who draws the district lines in your state for US Congressional districts and state legislative districts.</a:t>
            </a:r>
          </a:p>
          <a:p>
            <a:r>
              <a:rPr lang="en-US" dirty="0" smtClean="0"/>
              <a:t>Consider any historical divides in your state and how they are reflected in and are affecting representative government.</a:t>
            </a:r>
          </a:p>
          <a:p>
            <a:r>
              <a:rPr lang="en-US" dirty="0" smtClean="0"/>
              <a:t>Discuss what else you need to know.</a:t>
            </a:r>
            <a:endParaRPr lang="en-US" dirty="0"/>
          </a:p>
        </p:txBody>
      </p:sp>
    </p:spTree>
    <p:extLst>
      <p:ext uri="{BB962C8B-B14F-4D97-AF65-F5344CB8AC3E}">
        <p14:creationId xmlns:p14="http://schemas.microsoft.com/office/powerpoint/2010/main" val="2441013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Questions?</a:t>
            </a:r>
            <a:endParaRPr lang="en-US" dirty="0"/>
          </a:p>
        </p:txBody>
      </p:sp>
      <p:sp>
        <p:nvSpPr>
          <p:cNvPr id="9" name="Text Placeholder 8"/>
          <p:cNvSpPr>
            <a:spLocks noGrp="1"/>
          </p:cNvSpPr>
          <p:nvPr>
            <p:ph type="body" sz="half" idx="2"/>
          </p:nvPr>
        </p:nvSpPr>
        <p:spPr/>
        <p:txBody>
          <a:bodyPr/>
          <a:lstStyle/>
          <a:p>
            <a:r>
              <a:rPr lang="en-US" dirty="0" smtClean="0"/>
              <a:t>Next steps?</a:t>
            </a:r>
            <a:endParaRPr lang="en-US" dirty="0"/>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t="23125" b="23125"/>
          <a:stretch>
            <a:fillRect/>
          </a:stretch>
        </p:blipFill>
        <p:spPr/>
      </p:pic>
    </p:spTree>
    <p:extLst>
      <p:ext uri="{BB962C8B-B14F-4D97-AF65-F5344CB8AC3E}">
        <p14:creationId xmlns:p14="http://schemas.microsoft.com/office/powerpoint/2010/main" val="37069235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additional resources on the </a:t>
            </a:r>
            <a:r>
              <a:rPr lang="en-US" dirty="0" err="1" smtClean="0"/>
              <a:t>GeoCivics</a:t>
            </a:r>
            <a:r>
              <a:rPr lang="en-US" dirty="0" smtClean="0"/>
              <a:t> website.</a:t>
            </a:r>
            <a:endParaRPr lang="en-US" dirty="0"/>
          </a:p>
        </p:txBody>
      </p:sp>
      <p:sp>
        <p:nvSpPr>
          <p:cNvPr id="4" name="Text Placeholder 3"/>
          <p:cNvSpPr>
            <a:spLocks noGrp="1"/>
          </p:cNvSpPr>
          <p:nvPr>
            <p:ph type="body" sz="half" idx="2"/>
          </p:nvPr>
        </p:nvSpPr>
        <p:spPr/>
        <p:txBody>
          <a:bodyPr/>
          <a:lstStyle/>
          <a:p>
            <a:r>
              <a:rPr lang="en-US" dirty="0"/>
              <a:t>https://www.uccs.edu/geocivics/</a:t>
            </a:r>
          </a:p>
        </p:txBody>
      </p:sp>
      <p:sp>
        <p:nvSpPr>
          <p:cNvPr id="5" name="Content Placeholder 2"/>
          <p:cNvSpPr txBox="1">
            <a:spLocks/>
          </p:cNvSpPr>
          <p:nvPr/>
        </p:nvSpPr>
        <p:spPr>
          <a:xfrm>
            <a:off x="958645" y="356146"/>
            <a:ext cx="10197035" cy="4142111"/>
          </a:xfrm>
          <a:prstGeom prst="rect">
            <a:avLst/>
          </a:prstGeom>
          <a:solidFill>
            <a:schemeClr val="bg2">
              <a:lumMod val="90000"/>
            </a:schemeClr>
          </a:solidFill>
        </p:spPr>
        <p:txBody>
          <a:bodyPr vert="horz" lIns="457200" tIns="457200" rIns="0" bIns="45720" rtlCol="0" anchor="t">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3000" dirty="0" smtClean="0">
                <a:latin typeface="+mj-lt"/>
              </a:rPr>
              <a:t>Contact us with any inquiries:</a:t>
            </a:r>
          </a:p>
          <a:p>
            <a:endParaRPr lang="en-US" sz="1000" dirty="0">
              <a:latin typeface="+mj-lt"/>
            </a:endParaRPr>
          </a:p>
          <a:p>
            <a:r>
              <a:rPr lang="en-US" sz="3000" dirty="0" smtClean="0">
                <a:latin typeface="+mj-lt"/>
              </a:rPr>
              <a:t>Rebecca Theobald, </a:t>
            </a:r>
            <a:r>
              <a:rPr lang="en-US" sz="3000" dirty="0" smtClean="0">
                <a:latin typeface="+mj-lt"/>
                <a:hlinkClick r:id="rId2"/>
              </a:rPr>
              <a:t>geocivics50@gmail.com</a:t>
            </a:r>
            <a:endParaRPr lang="en-US" sz="3000" dirty="0" smtClean="0">
              <a:latin typeface="+mj-lt"/>
            </a:endParaRPr>
          </a:p>
          <a:p>
            <a:r>
              <a:rPr lang="en-US" sz="3000" dirty="0" smtClean="0">
                <a:latin typeface="+mj-lt"/>
              </a:rPr>
              <a:t>Andy Mink, </a:t>
            </a:r>
            <a:r>
              <a:rPr lang="en-GB" sz="3000" kern="0" dirty="0" smtClean="0">
                <a:latin typeface="+mj-lt"/>
                <a:ea typeface="Franklin Gothic Book" charset="0"/>
                <a:cs typeface="Franklin Gothic Book" charset="0"/>
                <a:hlinkClick r:id="rId3"/>
              </a:rPr>
              <a:t>amink@nationalhumanitiescenter.org</a:t>
            </a:r>
            <a:endParaRPr lang="en-GB" sz="3000" kern="0" dirty="0" smtClean="0">
              <a:latin typeface="+mj-lt"/>
              <a:ea typeface="Franklin Gothic Book" charset="0"/>
              <a:cs typeface="Franklin Gothic Book" charset="0"/>
            </a:endParaRPr>
          </a:p>
          <a:p>
            <a:r>
              <a:rPr lang="en-GB" sz="3000" kern="0" dirty="0" smtClean="0">
                <a:latin typeface="+mj-lt"/>
              </a:rPr>
              <a:t>Anita Palmer, </a:t>
            </a:r>
            <a:r>
              <a:rPr lang="en-US" sz="3000" dirty="0" smtClean="0">
                <a:latin typeface="+mj-lt"/>
                <a:hlinkClick r:id="rId4"/>
              </a:rPr>
              <a:t>anita@gisetc.com</a:t>
            </a:r>
            <a:endParaRPr lang="en-US" sz="3000" dirty="0" smtClean="0">
              <a:latin typeface="+mj-lt"/>
            </a:endParaRPr>
          </a:p>
          <a:p>
            <a:r>
              <a:rPr lang="en-US" sz="3000" dirty="0" err="1" smtClean="0">
                <a:latin typeface="+mj-lt"/>
              </a:rPr>
              <a:t>Saskia</a:t>
            </a:r>
            <a:r>
              <a:rPr lang="en-US" sz="3000" dirty="0" smtClean="0">
                <a:latin typeface="+mj-lt"/>
              </a:rPr>
              <a:t> van de </a:t>
            </a:r>
            <a:r>
              <a:rPr lang="en-US" sz="3000" dirty="0" err="1" smtClean="0">
                <a:latin typeface="+mj-lt"/>
              </a:rPr>
              <a:t>Gevel</a:t>
            </a:r>
            <a:r>
              <a:rPr lang="en-US" sz="3000" dirty="0" smtClean="0">
                <a:latin typeface="+mj-lt"/>
              </a:rPr>
              <a:t>, </a:t>
            </a:r>
            <a:r>
              <a:rPr lang="en-US" sz="3000" dirty="0">
                <a:latin typeface="+mj-lt"/>
                <a:hlinkClick r:id="rId5"/>
              </a:rPr>
              <a:t>gevelsv@appstate.edu</a:t>
            </a:r>
            <a:endParaRPr lang="en-US" sz="3000" dirty="0">
              <a:latin typeface="+mj-lt"/>
            </a:endParaRPr>
          </a:p>
          <a:p>
            <a:endParaRPr lang="en-US" sz="3000" dirty="0" smtClean="0"/>
          </a:p>
        </p:txBody>
      </p:sp>
    </p:spTree>
    <p:extLst>
      <p:ext uri="{BB962C8B-B14F-4D97-AF65-F5344CB8AC3E}">
        <p14:creationId xmlns:p14="http://schemas.microsoft.com/office/powerpoint/2010/main" val="3113560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257"/>
            <a:ext cx="4023360" cy="6021977"/>
          </a:xfrm>
        </p:spPr>
        <p:txBody>
          <a:bodyPr>
            <a:noAutofit/>
          </a:bodyPr>
          <a:lstStyle/>
          <a:p>
            <a:r>
              <a:rPr lang="en-US" sz="2600" dirty="0"/>
              <a:t>Geography is the study of places and the relationships between people and their environments. Geographers explore both the physical properties of Earth’s surface and the human societies spread across it. They also examine how human culture interacts with the natural environment, and the way that locations and places can have an impact on people. Geography seeks to understand where things are found, why they are there, and how they develop and change over time. </a:t>
            </a:r>
          </a:p>
        </p:txBody>
      </p:sp>
      <p:sp>
        <p:nvSpPr>
          <p:cNvPr id="6" name="Text Placeholder 5"/>
          <p:cNvSpPr>
            <a:spLocks noGrp="1"/>
          </p:cNvSpPr>
          <p:nvPr>
            <p:ph type="body" sz="half" idx="2"/>
          </p:nvPr>
        </p:nvSpPr>
        <p:spPr>
          <a:xfrm>
            <a:off x="457200" y="6439989"/>
            <a:ext cx="3200400" cy="270162"/>
          </a:xfrm>
        </p:spPr>
        <p:txBody>
          <a:bodyPr>
            <a:normAutofit fontScale="62500" lnSpcReduction="20000"/>
          </a:bodyPr>
          <a:lstStyle/>
          <a:p>
            <a:r>
              <a:rPr lang="en-US" dirty="0"/>
              <a:t>https://www.nationalgeographic.org/encyclopedia/geography/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0677" y="261257"/>
            <a:ext cx="7910487" cy="6283824"/>
          </a:xfrm>
        </p:spPr>
      </p:pic>
      <p:sp>
        <p:nvSpPr>
          <p:cNvPr id="5" name="TextBox 4"/>
          <p:cNvSpPr txBox="1"/>
          <p:nvPr/>
        </p:nvSpPr>
        <p:spPr>
          <a:xfrm>
            <a:off x="7693265" y="6549632"/>
            <a:ext cx="4535216" cy="246221"/>
          </a:xfrm>
          <a:prstGeom prst="rect">
            <a:avLst/>
          </a:prstGeom>
          <a:noFill/>
        </p:spPr>
        <p:txBody>
          <a:bodyPr wrap="none" rtlCol="0">
            <a:spAutoFit/>
          </a:bodyPr>
          <a:lstStyle/>
          <a:p>
            <a:r>
              <a:rPr lang="en-US" sz="1000" dirty="0"/>
              <a:t>https://images-na.ssl-images-amazon.com/images/I/71fUX8E%2BMGL._SX355_.jpg</a:t>
            </a:r>
          </a:p>
        </p:txBody>
      </p:sp>
    </p:spTree>
    <p:extLst>
      <p:ext uri="{BB962C8B-B14F-4D97-AF65-F5344CB8AC3E}">
        <p14:creationId xmlns:p14="http://schemas.microsoft.com/office/powerpoint/2010/main" val="157071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 and Topics</a:t>
            </a:r>
            <a:endParaRPr lang="en-US" dirty="0"/>
          </a:p>
        </p:txBody>
      </p:sp>
      <p:sp>
        <p:nvSpPr>
          <p:cNvPr id="5" name="Content Placeholder 4"/>
          <p:cNvSpPr>
            <a:spLocks noGrp="1"/>
          </p:cNvSpPr>
          <p:nvPr>
            <p:ph type="body" idx="1"/>
          </p:nvPr>
        </p:nvSpPr>
        <p:spPr/>
        <p:txBody>
          <a:bodyPr>
            <a:normAutofit fontScale="92500"/>
          </a:bodyPr>
          <a:lstStyle/>
          <a:p>
            <a:r>
              <a:rPr lang="en-US" dirty="0">
                <a:sym typeface="Arial"/>
              </a:rPr>
              <a:t>To </a:t>
            </a:r>
            <a:r>
              <a:rPr lang="en-US" dirty="0" smtClean="0">
                <a:sym typeface="Arial"/>
              </a:rPr>
              <a:t>understand </a:t>
            </a:r>
            <a:r>
              <a:rPr lang="en-US" dirty="0">
                <a:sym typeface="Arial"/>
              </a:rPr>
              <a:t>the apportionment and redistricting process in the United States. </a:t>
            </a:r>
          </a:p>
        </p:txBody>
      </p:sp>
      <p:sp>
        <p:nvSpPr>
          <p:cNvPr id="6" name="Content Placeholder 5"/>
          <p:cNvSpPr>
            <a:spLocks noGrp="1"/>
          </p:cNvSpPr>
          <p:nvPr>
            <p:ph sz="half" idx="2"/>
          </p:nvPr>
        </p:nvSpPr>
        <p:spPr/>
        <p:txBody>
          <a:bodyPr>
            <a:normAutofit lnSpcReduction="10000"/>
          </a:bodyPr>
          <a:lstStyle/>
          <a:p>
            <a:r>
              <a:rPr lang="en-US" dirty="0" smtClean="0"/>
              <a:t>Discuss the role of the decennial census in the apportionment process</a:t>
            </a:r>
          </a:p>
          <a:p>
            <a:r>
              <a:rPr lang="en-US" dirty="0" smtClean="0"/>
              <a:t>Review the criteria and guidelines for drawing electoral district lines</a:t>
            </a:r>
          </a:p>
          <a:p>
            <a:r>
              <a:rPr lang="en-US" dirty="0"/>
              <a:t>Evaluate results of Supreme Court cases related to redistricting</a:t>
            </a:r>
          </a:p>
          <a:p>
            <a:r>
              <a:rPr lang="en-US" dirty="0" smtClean="0"/>
              <a:t>Consider whether it is possible to divide a state into districts mathematically</a:t>
            </a:r>
          </a:p>
          <a:p>
            <a:r>
              <a:rPr lang="en-US" dirty="0" smtClean="0"/>
              <a:t>Define gerrymandering and its positive and negative effects</a:t>
            </a:r>
          </a:p>
          <a:p>
            <a:endParaRPr lang="en-US" dirty="0"/>
          </a:p>
        </p:txBody>
      </p:sp>
      <p:sp>
        <p:nvSpPr>
          <p:cNvPr id="7" name="Text Placeholder 6"/>
          <p:cNvSpPr>
            <a:spLocks noGrp="1"/>
          </p:cNvSpPr>
          <p:nvPr>
            <p:ph type="body" sz="quarter" idx="3"/>
          </p:nvPr>
        </p:nvSpPr>
        <p:spPr/>
        <p:txBody>
          <a:bodyPr>
            <a:normAutofit/>
          </a:bodyPr>
          <a:lstStyle/>
          <a:p>
            <a:r>
              <a:rPr lang="en-US" dirty="0"/>
              <a:t>To </a:t>
            </a:r>
            <a:r>
              <a:rPr lang="en-US" dirty="0" smtClean="0"/>
              <a:t>identify the </a:t>
            </a:r>
            <a:r>
              <a:rPr lang="en-US" dirty="0"/>
              <a:t>next questions </a:t>
            </a:r>
            <a:r>
              <a:rPr lang="en-US" dirty="0" smtClean="0"/>
              <a:t>to ask or actions to take regarding this topic.</a:t>
            </a:r>
            <a:endParaRPr lang="en-US" dirty="0"/>
          </a:p>
        </p:txBody>
      </p:sp>
      <p:sp>
        <p:nvSpPr>
          <p:cNvPr id="8" name="Content Placeholder 7"/>
          <p:cNvSpPr>
            <a:spLocks noGrp="1"/>
          </p:cNvSpPr>
          <p:nvPr>
            <p:ph sz="quarter" idx="4"/>
          </p:nvPr>
        </p:nvSpPr>
        <p:spPr/>
        <p:txBody>
          <a:bodyPr/>
          <a:lstStyle/>
          <a:p>
            <a:r>
              <a:rPr lang="en-US" dirty="0" smtClean="0"/>
              <a:t>Divide your state into districts based on current or future numbers of districts using 2010 Census data with geospatial technology</a:t>
            </a:r>
          </a:p>
          <a:p>
            <a:r>
              <a:rPr lang="en-US" dirty="0" smtClean="0"/>
              <a:t>Know who draws the district lines in your state for US Congressional districts and state legislative districts</a:t>
            </a:r>
          </a:p>
          <a:p>
            <a:r>
              <a:rPr lang="en-US" dirty="0" smtClean="0"/>
              <a:t>Consider any historical divides in your state and how they are reflected in and are affecting representative government</a:t>
            </a:r>
          </a:p>
          <a:p>
            <a:r>
              <a:rPr lang="en-US" dirty="0" smtClean="0"/>
              <a:t>Discuss what else you need to know</a:t>
            </a:r>
            <a:endParaRPr lang="en-US" dirty="0"/>
          </a:p>
        </p:txBody>
      </p:sp>
    </p:spTree>
    <p:extLst>
      <p:ext uri="{BB962C8B-B14F-4D97-AF65-F5344CB8AC3E}">
        <p14:creationId xmlns:p14="http://schemas.microsoft.com/office/powerpoint/2010/main" val="1439470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Enumeration</a:t>
            </a:r>
            <a:endParaRPr lang="en-US" dirty="0"/>
          </a:p>
        </p:txBody>
      </p:sp>
      <p:sp>
        <p:nvSpPr>
          <p:cNvPr id="9" name="Text Placeholder 8"/>
          <p:cNvSpPr>
            <a:spLocks noGrp="1"/>
          </p:cNvSpPr>
          <p:nvPr>
            <p:ph type="body" sz="half" idx="2"/>
          </p:nvPr>
        </p:nvSpPr>
        <p:spPr/>
        <p:txBody>
          <a:bodyPr/>
          <a:lstStyle/>
          <a:p>
            <a:r>
              <a:rPr lang="en-US" dirty="0" smtClean="0"/>
              <a:t>United States Census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50829" y="304801"/>
            <a:ext cx="8041171" cy="6357256"/>
          </a:xfrm>
        </p:spPr>
      </p:pic>
    </p:spTree>
    <p:extLst>
      <p:ext uri="{BB962C8B-B14F-4D97-AF65-F5344CB8AC3E}">
        <p14:creationId xmlns:p14="http://schemas.microsoft.com/office/powerpoint/2010/main" val="253380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Census Technology</a:t>
            </a:r>
            <a:br>
              <a:rPr lang="en-US" dirty="0" smtClean="0"/>
            </a:br>
            <a:r>
              <a:rPr lang="en-US" sz="3000" dirty="0" smtClean="0"/>
              <a:t>How to process and tabulate data</a:t>
            </a:r>
            <a:endParaRPr lang="en-US" sz="30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649799" y="1838335"/>
            <a:ext cx="3808892" cy="4387027"/>
          </a:xfrm>
        </p:spPr>
      </p:pic>
      <p:pic>
        <p:nvPicPr>
          <p:cNvPr id="8" name="Content Placeholder 7"/>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354911" y="499110"/>
            <a:ext cx="5726252" cy="5726252"/>
          </a:xfrm>
        </p:spPr>
      </p:pic>
    </p:spTree>
    <p:extLst>
      <p:ext uri="{BB962C8B-B14F-4D97-AF65-F5344CB8AC3E}">
        <p14:creationId xmlns:p14="http://schemas.microsoft.com/office/powerpoint/2010/main" val="2818053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67945" y="104503"/>
            <a:ext cx="10148546" cy="6176897"/>
          </a:xfrm>
          <a:prstGeom prst="rect">
            <a:avLst/>
          </a:prstGeom>
        </p:spPr>
      </p:pic>
    </p:spTree>
    <p:extLst>
      <p:ext uri="{BB962C8B-B14F-4D97-AF65-F5344CB8AC3E}">
        <p14:creationId xmlns:p14="http://schemas.microsoft.com/office/powerpoint/2010/main" val="591598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Apportionment</a:t>
            </a:r>
            <a:endParaRPr lang="en-US" dirty="0"/>
          </a:p>
        </p:txBody>
      </p:sp>
      <p:sp>
        <p:nvSpPr>
          <p:cNvPr id="3" name="Content Placeholder 2"/>
          <p:cNvSpPr>
            <a:spLocks noGrp="1"/>
          </p:cNvSpPr>
          <p:nvPr>
            <p:ph sz="half" idx="1"/>
          </p:nvPr>
        </p:nvSpPr>
        <p:spPr/>
        <p:txBody>
          <a:bodyPr>
            <a:normAutofit/>
          </a:bodyPr>
          <a:lstStyle/>
          <a:p>
            <a:r>
              <a:rPr lang="en-US" dirty="0" smtClean="0">
                <a:sym typeface="Helvetica Neue"/>
              </a:rPr>
              <a:t>Apportionment is the first part of the process, following the reporting of the results of the Census to the United States Congress.</a:t>
            </a:r>
          </a:p>
          <a:p>
            <a:r>
              <a:rPr lang="en-US" dirty="0" smtClean="0"/>
              <a:t>“Representatives </a:t>
            </a:r>
            <a:r>
              <a:rPr lang="en-US" dirty="0"/>
              <a:t>and direct Taxes shall be apportioned among the several States which may be included within this Union, according to their respective </a:t>
            </a:r>
            <a:r>
              <a:rPr lang="en-US" dirty="0" smtClean="0"/>
              <a:t>Numbers.” US Constitution</a:t>
            </a:r>
          </a:p>
          <a:p>
            <a:r>
              <a:rPr lang="en-US" dirty="0" smtClean="0"/>
              <a:t>Each state must have at least one representative.</a:t>
            </a:r>
          </a:p>
          <a:p>
            <a:r>
              <a:rPr lang="en-US" sz="1800" b="1" dirty="0" smtClean="0"/>
              <a:t>Wyoming</a:t>
            </a:r>
            <a:r>
              <a:rPr lang="en-US" sz="1800" dirty="0" smtClean="0"/>
              <a:t>, 564,460 people per representative                           </a:t>
            </a:r>
            <a:r>
              <a:rPr lang="en-US" sz="1800" b="1" dirty="0" smtClean="0"/>
              <a:t>North Carolina</a:t>
            </a:r>
            <a:r>
              <a:rPr lang="en-US" sz="1800" dirty="0" smtClean="0"/>
              <a:t>, 733,499 people per representative               </a:t>
            </a:r>
            <a:r>
              <a:rPr lang="en-US" sz="1800" b="1" dirty="0" smtClean="0"/>
              <a:t>California</a:t>
            </a:r>
            <a:r>
              <a:rPr lang="en-US" sz="1800" dirty="0" smtClean="0"/>
              <a:t>, 702,905 people per representative</a:t>
            </a:r>
          </a:p>
          <a:p>
            <a:endParaRPr lang="en-US" dirty="0"/>
          </a:p>
        </p:txBody>
      </p:sp>
      <p:sp>
        <p:nvSpPr>
          <p:cNvPr id="4" name="Content Placeholder 3"/>
          <p:cNvSpPr>
            <a:spLocks noGrp="1"/>
          </p:cNvSpPr>
          <p:nvPr>
            <p:ph sz="half" idx="2"/>
          </p:nvPr>
        </p:nvSpPr>
        <p:spPr/>
        <p:txBody>
          <a:bodyPr>
            <a:normAutofit/>
          </a:bodyPr>
          <a:lstStyle/>
          <a:p>
            <a:pPr marL="76200" lvl="0" indent="0">
              <a:spcBef>
                <a:spcPts val="600"/>
              </a:spcBef>
              <a:spcAft>
                <a:spcPts val="0"/>
              </a:spcAft>
              <a:buClr>
                <a:srgbClr val="000000"/>
              </a:buClr>
              <a:buSzPts val="2400"/>
              <a:buNone/>
            </a:pPr>
            <a:r>
              <a:rPr lang="en-US" dirty="0" smtClean="0"/>
              <a:t>Evolved from the Connecticut </a:t>
            </a:r>
            <a:r>
              <a:rPr lang="en-US" dirty="0"/>
              <a:t>Compromise of 1787, which established equal representation in the Senate and proportional representation in the </a:t>
            </a:r>
            <a:r>
              <a:rPr lang="en-US" dirty="0" smtClean="0"/>
              <a:t>House.</a:t>
            </a:r>
            <a:endParaRPr lang="en-US" dirty="0"/>
          </a:p>
          <a:p>
            <a:pPr marL="76200" lvl="0" indent="0">
              <a:spcBef>
                <a:spcPts val="600"/>
              </a:spcBef>
              <a:spcAft>
                <a:spcPts val="0"/>
              </a:spcAft>
              <a:buClr>
                <a:srgbClr val="000000"/>
              </a:buClr>
              <a:buSzPts val="2400"/>
              <a:buNone/>
            </a:pPr>
            <a:r>
              <a:rPr lang="en-US" dirty="0" smtClean="0"/>
              <a:t>Reapportionment increases </a:t>
            </a:r>
            <a:r>
              <a:rPr lang="en-US" dirty="0"/>
              <a:t>or decreases the number of seats each state has in the </a:t>
            </a:r>
            <a:r>
              <a:rPr lang="en-US" dirty="0" smtClean="0"/>
              <a:t>House of Representatives.</a:t>
            </a:r>
          </a:p>
          <a:p>
            <a:pPr marL="76200" lvl="0" indent="0">
              <a:spcBef>
                <a:spcPts val="600"/>
              </a:spcBef>
              <a:spcAft>
                <a:spcPts val="0"/>
              </a:spcAft>
              <a:buClr>
                <a:srgbClr val="000000"/>
              </a:buClr>
              <a:buSzPts val="2400"/>
              <a:buNone/>
            </a:pPr>
            <a:r>
              <a:rPr lang="en-US" dirty="0" smtClean="0"/>
              <a:t>More </a:t>
            </a:r>
            <a:r>
              <a:rPr lang="en-US" dirty="0"/>
              <a:t>representation for a state means more </a:t>
            </a:r>
            <a:r>
              <a:rPr lang="en-US" dirty="0" smtClean="0"/>
              <a:t>influence in the legislature and in the presidential election cycle.</a:t>
            </a:r>
          </a:p>
          <a:p>
            <a:pPr marL="76200" lvl="0" indent="0">
              <a:spcBef>
                <a:spcPts val="600"/>
              </a:spcBef>
              <a:spcAft>
                <a:spcPts val="0"/>
              </a:spcAft>
              <a:buClr>
                <a:srgbClr val="000000"/>
              </a:buClr>
              <a:buSzPts val="2400"/>
              <a:buNone/>
            </a:pPr>
            <a:r>
              <a:rPr lang="en-US" dirty="0" smtClean="0"/>
              <a:t>The number of representatives </a:t>
            </a:r>
            <a:r>
              <a:rPr lang="en-US" dirty="0"/>
              <a:t>a</a:t>
            </a:r>
            <a:r>
              <a:rPr lang="en-US" dirty="0" smtClean="0"/>
              <a:t>ffects the number </a:t>
            </a:r>
            <a:r>
              <a:rPr lang="en-US" dirty="0"/>
              <a:t>of electoral </a:t>
            </a:r>
            <a:r>
              <a:rPr lang="en-US" dirty="0" smtClean="0"/>
              <a:t>votes in the Electoral College.</a:t>
            </a:r>
            <a:endParaRPr lang="en-US" dirty="0"/>
          </a:p>
          <a:p>
            <a:pPr marL="0" indent="0">
              <a:buNone/>
            </a:pPr>
            <a:endParaRPr lang="en-US" dirty="0"/>
          </a:p>
        </p:txBody>
      </p:sp>
    </p:spTree>
    <p:extLst>
      <p:ext uri="{BB962C8B-B14F-4D97-AF65-F5344CB8AC3E}">
        <p14:creationId xmlns:p14="http://schemas.microsoft.com/office/powerpoint/2010/main" val="3583660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904</TotalTime>
  <Words>3051</Words>
  <Application>Microsoft Office PowerPoint</Application>
  <PresentationFormat>Widescreen</PresentationFormat>
  <Paragraphs>297</Paragraphs>
  <Slides>39</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MS PGothic</vt:lpstr>
      <vt:lpstr>Arial</vt:lpstr>
      <vt:lpstr>Calibri</vt:lpstr>
      <vt:lpstr>Calibri Light</vt:lpstr>
      <vt:lpstr>Franklin Gothic Book</vt:lpstr>
      <vt:lpstr>Helvetica Neue</vt:lpstr>
      <vt:lpstr>Wingdings</vt:lpstr>
      <vt:lpstr>ヒラギノ角ゴ Pro W3</vt:lpstr>
      <vt:lpstr>Retrospect</vt:lpstr>
      <vt:lpstr>Apportionment,  Redistricting, and Gerrymandering</vt:lpstr>
      <vt:lpstr>GeoCivics: Understanding Political Landscapes through the Humanities and Geospatial Technology</vt:lpstr>
      <vt:lpstr>What are geographic questions? See samples  below, with sources to investigate.</vt:lpstr>
      <vt:lpstr>Geography is the study of places and the relationships between people and their environments. Geographers explore both the physical properties of Earth’s surface and the human societies spread across it. They also examine how human culture interacts with the natural environment, and the way that locations and places can have an impact on people. Geography seeks to understand where things are found, why they are there, and how they develop and change over time. </vt:lpstr>
      <vt:lpstr>Objectives and Topics</vt:lpstr>
      <vt:lpstr>Enumeration</vt:lpstr>
      <vt:lpstr>Census Technology How to process and tabulate data</vt:lpstr>
      <vt:lpstr>PowerPoint Presentation</vt:lpstr>
      <vt:lpstr>Apportionment</vt:lpstr>
      <vt:lpstr>How many votes does each state have in the Electoral College?</vt:lpstr>
      <vt:lpstr>PowerPoint Presentation</vt:lpstr>
      <vt:lpstr>Redistricting</vt:lpstr>
      <vt:lpstr>Layers of the Laws of Redistricting</vt:lpstr>
      <vt:lpstr>Importance of Fair Representation and Transparency</vt:lpstr>
      <vt:lpstr>What exactly are we trying to equalize?</vt:lpstr>
      <vt:lpstr>Voting Systems</vt:lpstr>
      <vt:lpstr>Selected Supreme Court Cases</vt:lpstr>
      <vt:lpstr>Recent Decisions</vt:lpstr>
      <vt:lpstr>Gerrymandering</vt:lpstr>
      <vt:lpstr>PowerPoint Presentation</vt:lpstr>
      <vt:lpstr>PowerPoint Presentation</vt:lpstr>
      <vt:lpstr>PowerPoint Presentation</vt:lpstr>
      <vt:lpstr>PowerPoint Presentation</vt:lpstr>
      <vt:lpstr>PowerPoint Presentation</vt:lpstr>
      <vt:lpstr>PowerPoint Presentation</vt:lpstr>
      <vt:lpstr>How would you draw the lines to be fair?</vt:lpstr>
      <vt:lpstr>Manipulation of Voters</vt:lpstr>
      <vt:lpstr>Remember the Laws of Redistricting</vt:lpstr>
      <vt:lpstr>PowerPoint Presentation</vt:lpstr>
      <vt:lpstr>Scales of Gerrymandering District, Region, State</vt:lpstr>
      <vt:lpstr>Packing and Cracking</vt:lpstr>
      <vt:lpstr>PowerPoint Presentation</vt:lpstr>
      <vt:lpstr>Mathematicians are thinking about approaches to redistricting</vt:lpstr>
      <vt:lpstr>Suppose you are given a candidate map of congressional districts for a state. How can you tell if this map is a partisan gerrymander?</vt:lpstr>
      <vt:lpstr>PowerPoint Presentation</vt:lpstr>
      <vt:lpstr>PowerPoint Presentation</vt:lpstr>
      <vt:lpstr>Conclusion and Next Steps</vt:lpstr>
      <vt:lpstr>Questions?</vt:lpstr>
      <vt:lpstr>Find additional resources on the GeoCivics website.</vt:lpstr>
    </vt:vector>
  </TitlesOfParts>
  <Company>UCCS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Theobald</dc:creator>
  <cp:lastModifiedBy>Rebecca Theobald</cp:lastModifiedBy>
  <cp:revision>87</cp:revision>
  <dcterms:created xsi:type="dcterms:W3CDTF">2018-03-16T02:59:43Z</dcterms:created>
  <dcterms:modified xsi:type="dcterms:W3CDTF">2019-02-27T03:22:50Z</dcterms:modified>
</cp:coreProperties>
</file>